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firstCol>
    <a:lastRow>
      <a:tcTxStyle b="on"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508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n" i="off">
        <a:fontRef idx="minor">
          <a:srgbClr val="000000"/>
        </a:fontRef>
        <a:srgbClr val="000000"/>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254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eldia">
    <p:spTree>
      <p:nvGrpSpPr>
        <p:cNvPr id="1" name=""/>
        <p:cNvGrpSpPr/>
        <p:nvPr/>
      </p:nvGrpSpPr>
      <p:grpSpPr>
        <a:xfrm>
          <a:off x="0" y="0"/>
          <a:ext cx="0" cy="0"/>
          <a:chOff x="0" y="0"/>
          <a:chExt cx="0" cy="0"/>
        </a:xfrm>
      </p:grpSpPr>
      <p:sp>
        <p:nvSpPr>
          <p:cNvPr id="11" name="Shape 11"/>
          <p:cNvSpPr/>
          <p:nvPr>
            <p:ph type="title"/>
          </p:nvPr>
        </p:nvSpPr>
        <p:spPr>
          <a:xfrm>
            <a:off x="685800" y="2130425"/>
            <a:ext cx="7772400" cy="1470025"/>
          </a:xfrm>
          <a:prstGeom prst="rect">
            <a:avLst/>
          </a:prstGeom>
        </p:spPr>
        <p:txBody>
          <a:bodyPr/>
          <a:lstStyle/>
          <a:p>
            <a:pPr/>
            <a:r>
              <a:t>Titeltekst</a:t>
            </a:r>
          </a:p>
        </p:txBody>
      </p:sp>
      <p:sp>
        <p:nvSpPr>
          <p:cNvPr id="12" name="Shape 12"/>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el en verticale tekst">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a:r>
              <a:t>Titeltekst</a:t>
            </a:r>
          </a:p>
        </p:txBody>
      </p:sp>
      <p:sp>
        <p:nvSpPr>
          <p:cNvPr id="93" name="Shape 93"/>
          <p:cNvSpPr/>
          <p:nvPr>
            <p:ph type="body" idx="1"/>
          </p:nvPr>
        </p:nvSpPr>
        <p:spPr>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e titel en tekst">
    <p:spTree>
      <p:nvGrpSpPr>
        <p:cNvPr id="1" name=""/>
        <p:cNvGrpSpPr/>
        <p:nvPr/>
      </p:nvGrpSpPr>
      <p:grpSpPr>
        <a:xfrm>
          <a:off x="0" y="0"/>
          <a:ext cx="0" cy="0"/>
          <a:chOff x="0" y="0"/>
          <a:chExt cx="0" cy="0"/>
        </a:xfrm>
      </p:grpSpPr>
      <p:sp>
        <p:nvSpPr>
          <p:cNvPr id="101" name="Shape 101"/>
          <p:cNvSpPr/>
          <p:nvPr>
            <p:ph type="title"/>
          </p:nvPr>
        </p:nvSpPr>
        <p:spPr>
          <a:xfrm>
            <a:off x="6629400" y="274638"/>
            <a:ext cx="2057400" cy="5851526"/>
          </a:xfrm>
          <a:prstGeom prst="rect">
            <a:avLst/>
          </a:prstGeom>
        </p:spPr>
        <p:txBody>
          <a:bodyPr/>
          <a:lstStyle/>
          <a:p>
            <a:pPr/>
            <a:r>
              <a:t>Titeltekst</a:t>
            </a:r>
          </a:p>
        </p:txBody>
      </p:sp>
      <p:sp>
        <p:nvSpPr>
          <p:cNvPr id="102" name="Shape 102"/>
          <p:cNvSpPr/>
          <p:nvPr>
            <p:ph type="body" idx="1"/>
          </p:nvPr>
        </p:nvSpPr>
        <p:spPr>
          <a:xfrm>
            <a:off x="457200" y="274638"/>
            <a:ext cx="6019800" cy="5851526"/>
          </a:xfrm>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el en objec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Titeltekst</a:t>
            </a:r>
          </a:p>
        </p:txBody>
      </p:sp>
      <p:sp>
        <p:nvSpPr>
          <p:cNvPr id="21" name="Shape 21"/>
          <p:cNvSpPr/>
          <p:nvPr>
            <p:ph type="body" idx="1"/>
          </p:nvPr>
        </p:nvSpPr>
        <p:spPr>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ekop">
    <p:spTree>
      <p:nvGrpSpPr>
        <p:cNvPr id="1" name=""/>
        <p:cNvGrpSpPr/>
        <p:nvPr/>
      </p:nvGrpSpPr>
      <p:grpSpPr>
        <a:xfrm>
          <a:off x="0" y="0"/>
          <a:ext cx="0" cy="0"/>
          <a:chOff x="0" y="0"/>
          <a:chExt cx="0" cy="0"/>
        </a:xfrm>
      </p:grpSpPr>
      <p:sp>
        <p:nvSpPr>
          <p:cNvPr id="29" name="Shape 29"/>
          <p:cNvSpPr/>
          <p:nvPr>
            <p:ph type="title"/>
          </p:nvPr>
        </p:nvSpPr>
        <p:spPr>
          <a:xfrm>
            <a:off x="722312" y="4406900"/>
            <a:ext cx="7772401" cy="1362075"/>
          </a:xfrm>
          <a:prstGeom prst="rect">
            <a:avLst/>
          </a:prstGeom>
        </p:spPr>
        <p:txBody>
          <a:bodyPr anchor="t"/>
          <a:lstStyle>
            <a:lvl1pPr algn="l">
              <a:defRPr b="1" cap="all" sz="4000"/>
            </a:lvl1pPr>
          </a:lstStyle>
          <a:p>
            <a:pPr/>
            <a:r>
              <a:t>Titeltekst</a:t>
            </a:r>
          </a:p>
        </p:txBody>
      </p:sp>
      <p:sp>
        <p:nvSpPr>
          <p:cNvPr id="30" name="Shape 30"/>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Inhoud van twee">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a:r>
              <a:t>Titeltekst</a:t>
            </a:r>
          </a:p>
        </p:txBody>
      </p:sp>
      <p:sp>
        <p:nvSpPr>
          <p:cNvPr id="39" name="Shape 39"/>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Vergelijking">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a:r>
              <a:t>Titeltekst</a:t>
            </a:r>
          </a:p>
        </p:txBody>
      </p:sp>
      <p:sp>
        <p:nvSpPr>
          <p:cNvPr id="48" name="Shape 48"/>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9" name="Shape 49"/>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hape 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Alleen titel">
    <p:spTree>
      <p:nvGrpSpPr>
        <p:cNvPr id="1" name=""/>
        <p:cNvGrpSpPr/>
        <p:nvPr/>
      </p:nvGrpSpPr>
      <p:grpSpPr>
        <a:xfrm>
          <a:off x="0" y="0"/>
          <a:ext cx="0" cy="0"/>
          <a:chOff x="0" y="0"/>
          <a:chExt cx="0" cy="0"/>
        </a:xfrm>
      </p:grpSpPr>
      <p:sp>
        <p:nvSpPr>
          <p:cNvPr id="57" name="Shape 57"/>
          <p:cNvSpPr/>
          <p:nvPr>
            <p:ph type="title"/>
          </p:nvPr>
        </p:nvSpPr>
        <p:spPr>
          <a:prstGeom prst="rect">
            <a:avLst/>
          </a:prstGeom>
        </p:spPr>
        <p:txBody>
          <a:bodyPr/>
          <a:lstStyle/>
          <a:p>
            <a:pPr/>
            <a:r>
              <a:t>Titeltekst</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Leeg">
    <p:spTree>
      <p:nvGrpSpPr>
        <p:cNvPr id="1" name=""/>
        <p:cNvGrpSpPr/>
        <p:nvPr/>
      </p:nvGrpSpPr>
      <p:grpSpPr>
        <a:xfrm>
          <a:off x="0" y="0"/>
          <a:ext cx="0" cy="0"/>
          <a:chOff x="0" y="0"/>
          <a:chExt cx="0" cy="0"/>
        </a:xfrm>
      </p:grpSpPr>
      <p:sp>
        <p:nvSpPr>
          <p:cNvPr id="65" name="Shape 6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Inhoud met bijschrift">
    <p:spTree>
      <p:nvGrpSpPr>
        <p:cNvPr id="1" name=""/>
        <p:cNvGrpSpPr/>
        <p:nvPr/>
      </p:nvGrpSpPr>
      <p:grpSpPr>
        <a:xfrm>
          <a:off x="0" y="0"/>
          <a:ext cx="0" cy="0"/>
          <a:chOff x="0" y="0"/>
          <a:chExt cx="0" cy="0"/>
        </a:xfrm>
      </p:grpSpPr>
      <p:sp>
        <p:nvSpPr>
          <p:cNvPr id="72" name="Shape 72"/>
          <p:cNvSpPr/>
          <p:nvPr>
            <p:ph type="title"/>
          </p:nvPr>
        </p:nvSpPr>
        <p:spPr>
          <a:xfrm>
            <a:off x="457200" y="273050"/>
            <a:ext cx="3008314" cy="1162050"/>
          </a:xfrm>
          <a:prstGeom prst="rect">
            <a:avLst/>
          </a:prstGeom>
        </p:spPr>
        <p:txBody>
          <a:bodyPr anchor="b"/>
          <a:lstStyle>
            <a:lvl1pPr algn="l">
              <a:defRPr b="1" sz="2000"/>
            </a:lvl1pPr>
          </a:lstStyle>
          <a:p>
            <a:pPr/>
            <a:r>
              <a:t>Titeltekst</a:t>
            </a:r>
          </a:p>
        </p:txBody>
      </p:sp>
      <p:sp>
        <p:nvSpPr>
          <p:cNvPr id="73" name="Shape 73"/>
          <p:cNvSpPr/>
          <p:nvPr>
            <p:ph type="body" idx="1"/>
          </p:nvPr>
        </p:nvSpPr>
        <p:spPr>
          <a:xfrm>
            <a:off x="3575050" y="273050"/>
            <a:ext cx="5111750" cy="5853113"/>
          </a:xfrm>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74" name="Shape 74"/>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Afbeelding met bijschrift">
    <p:spTree>
      <p:nvGrpSpPr>
        <p:cNvPr id="1" name=""/>
        <p:cNvGrpSpPr/>
        <p:nvPr/>
      </p:nvGrpSpPr>
      <p:grpSpPr>
        <a:xfrm>
          <a:off x="0" y="0"/>
          <a:ext cx="0" cy="0"/>
          <a:chOff x="0" y="0"/>
          <a:chExt cx="0" cy="0"/>
        </a:xfrm>
      </p:grpSpPr>
      <p:sp>
        <p:nvSpPr>
          <p:cNvPr id="82" name="Shape 82"/>
          <p:cNvSpPr/>
          <p:nvPr>
            <p:ph type="title"/>
          </p:nvPr>
        </p:nvSpPr>
        <p:spPr>
          <a:xfrm>
            <a:off x="1792288" y="4800600"/>
            <a:ext cx="5486401" cy="566738"/>
          </a:xfrm>
          <a:prstGeom prst="rect">
            <a:avLst/>
          </a:prstGeom>
        </p:spPr>
        <p:txBody>
          <a:bodyPr anchor="b"/>
          <a:lstStyle>
            <a:lvl1pPr algn="l">
              <a:defRPr b="1" sz="2000"/>
            </a:lvl1pPr>
          </a:lstStyle>
          <a:p>
            <a:pPr/>
            <a:r>
              <a:t>Titeltekst</a:t>
            </a:r>
          </a:p>
        </p:txBody>
      </p:sp>
      <p:sp>
        <p:nvSpPr>
          <p:cNvPr id="83" name="Shape 83"/>
          <p:cNvSpPr/>
          <p:nvPr>
            <p:ph type="pic" sz="half" idx="13"/>
          </p:nvPr>
        </p:nvSpPr>
        <p:spPr>
          <a:xfrm>
            <a:off x="1792288" y="612775"/>
            <a:ext cx="5486401" cy="4114800"/>
          </a:xfrm>
          <a:prstGeom prst="rect">
            <a:avLst/>
          </a:prstGeom>
        </p:spPr>
        <p:txBody>
          <a:bodyPr lIns="91439" rIns="91439">
            <a:noAutofit/>
          </a:bodyPr>
          <a:lstStyle/>
          <a:p>
            <a:pPr/>
          </a:p>
        </p:txBody>
      </p:sp>
      <p:sp>
        <p:nvSpPr>
          <p:cNvPr id="84" name="Shape 84"/>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Titeltekst</a:t>
            </a:r>
          </a:p>
        </p:txBody>
      </p:sp>
      <p:sp>
        <p:nvSpPr>
          <p:cNvPr id="3" name="Shape 3"/>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 name="Shape 4"/>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www.google.nl/url?sa=i&amp;rct=j&amp;q=&amp;esrc=s&amp;source=images&amp;cd=&amp;cad=rja&amp;uact=8&amp;ved=0CAcQjRxqFQoTCJ6clMTi58gCFYKLLAodbcoEmA&amp;url=http://wattnu.nl/uitzendingen/3&amp;psig=AFQjCNEb5BiklAmyk6XUrpOjRPes-C8-MQ&amp;ust=1446211134843952" TargetMode="External"/><Relationship Id="rId4" Type="http://schemas.openxmlformats.org/officeDocument/2006/relationships/image" Target="../media/image4.jpeg"/><Relationship Id="rId5" Type="http://schemas.openxmlformats.org/officeDocument/2006/relationships/image" Target="../media/image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ertenergie.nl/" TargetMode="External"/><Relationship Id="rId3" Type="http://schemas.openxmlformats.org/officeDocument/2006/relationships/image" Target="../media/image1.png"/><Relationship Id="rId4" Type="http://schemas.openxmlformats.org/officeDocument/2006/relationships/image" Target="../media/image5.jpeg"/><Relationship Id="rId5" Type="http://schemas.openxmlformats.org/officeDocument/2006/relationships/image" Target="../media/image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ertenergie.nl/" TargetMode="External"/><Relationship Id="rId3" Type="http://schemas.openxmlformats.org/officeDocument/2006/relationships/image" Target="../media/image1.png"/><Relationship Id="rId4" Type="http://schemas.openxmlformats.org/officeDocument/2006/relationships/image" Target="../media/image5.jpeg"/><Relationship Id="rId5" Type="http://schemas.openxmlformats.org/officeDocument/2006/relationships/image" Target="../media/image2.png"/><Relationship Id="rId6"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www.weertenergie.nl/" TargetMode="External"/><Relationship Id="rId4"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weertenergie.nl/" TargetMode="External"/><Relationship Id="rId4" Type="http://schemas.openxmlformats.org/officeDocument/2006/relationships/image" Target="../media/image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weertenergie.nl/" TargetMode="External"/><Relationship Id="rId4" Type="http://schemas.openxmlformats.org/officeDocument/2006/relationships/image" Target="../media/image2.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6.jpeg"/><Relationship Id="rId4" Type="http://schemas.openxmlformats.org/officeDocument/2006/relationships/hyperlink" Target="http://www.weertenergie.nl/" TargetMode="External"/><Relationship Id="rId5" Type="http://schemas.openxmlformats.org/officeDocument/2006/relationships/image" Target="../media/image2.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ertenergie.nl/" TargetMode="External"/><Relationship Id="rId3" Type="http://schemas.openxmlformats.org/officeDocument/2006/relationships/image" Target="../media/image1.png"/><Relationship Id="rId4" Type="http://schemas.openxmlformats.org/officeDocument/2006/relationships/image" Target="../media/image2.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ertenergie.nl/" TargetMode="Externa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6.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ertenergie.nl/" TargetMode="Externa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ertenergie.nl/" TargetMode="Externa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7.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ertenergie.nl/" TargetMode="Externa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8.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ertenergie.nl/" TargetMode="Externa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ertenergie.nl/" TargetMode="Externa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0.jpe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ertenergie.nl/" TargetMode="Externa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1.jpe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ertenergie.nl/" TargetMode="Externa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ertenergie.nl/" TargetMode="Externa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hyperlink" Target="mailto:info@weertenergie.nl" TargetMode="External"/><Relationship Id="rId6" Type="http://schemas.openxmlformats.org/officeDocument/2006/relationships/image" Target="../media/image2.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6.jpeg"/><Relationship Id="rId4" Type="http://schemas.openxmlformats.org/officeDocument/2006/relationships/image" Target="../media/image2.png"/><Relationship Id="rId5" Type="http://schemas.openxmlformats.org/officeDocument/2006/relationships/hyperlink" Target="http://www.weertenergie.nl/"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2.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http://www.weertenergie.nl/" TargetMode="External"/><Relationship Id="rId4" Type="http://schemas.openxmlformats.org/officeDocument/2006/relationships/image" Target="../media/image1.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grpSp>
        <p:nvGrpSpPr>
          <p:cNvPr id="115" name="Group 115"/>
          <p:cNvGrpSpPr/>
          <p:nvPr/>
        </p:nvGrpSpPr>
        <p:grpSpPr>
          <a:xfrm>
            <a:off x="2411411" y="0"/>
            <a:ext cx="4464846" cy="1196975"/>
            <a:chOff x="0" y="0"/>
            <a:chExt cx="4464844" cy="1196975"/>
          </a:xfrm>
        </p:grpSpPr>
        <p:sp>
          <p:nvSpPr>
            <p:cNvPr id="113" name="Shape 113"/>
            <p:cNvSpPr/>
            <p:nvPr/>
          </p:nvSpPr>
          <p:spPr>
            <a:xfrm flipH="1">
              <a:off x="0" y="0"/>
              <a:ext cx="4464845"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p>
          </p:txBody>
        </p:sp>
        <p:sp>
          <p:nvSpPr>
            <p:cNvPr id="114" name="Shape 114"/>
            <p:cNvSpPr/>
            <p:nvPr/>
          </p:nvSpPr>
          <p:spPr>
            <a:xfrm>
              <a:off x="0" y="0"/>
              <a:ext cx="4464845" cy="1031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3200"/>
              </a:lvl1pPr>
            </a:lstStyle>
            <a:p>
              <a:pPr/>
              <a:r>
                <a:t>Moesel energieneutraal 14 juni 2017  </a:t>
              </a:r>
            </a:p>
          </p:txBody>
        </p:sp>
      </p:grpSp>
      <p:grpSp>
        <p:nvGrpSpPr>
          <p:cNvPr id="118" name="Group 118"/>
          <p:cNvGrpSpPr/>
          <p:nvPr/>
        </p:nvGrpSpPr>
        <p:grpSpPr>
          <a:xfrm>
            <a:off x="-36513" y="6443662"/>
            <a:ext cx="9180514" cy="447041"/>
            <a:chOff x="0" y="0"/>
            <a:chExt cx="9180513" cy="447040"/>
          </a:xfrm>
        </p:grpSpPr>
        <p:sp>
          <p:nvSpPr>
            <p:cNvPr id="116" name="Shape 116"/>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117" name="Shape 117"/>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119" name="Shape 119"/>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120" name="Shape 120"/>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121"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sp>
        <p:nvSpPr>
          <p:cNvPr id="122" name="Shape 122"/>
          <p:cNvSpPr/>
          <p:nvPr/>
        </p:nvSpPr>
        <p:spPr>
          <a:xfrm>
            <a:off x="3851919" y="1484783"/>
            <a:ext cx="5040562" cy="293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AutoNum type="arabicPeriod" startAt="1"/>
              <a:defRPr b="1" sz="2400"/>
            </a:pPr>
            <a:r>
              <a:t>Intro WeertEnergie</a:t>
            </a:r>
          </a:p>
          <a:p>
            <a:pPr marL="457200" indent="-457200">
              <a:buSzPct val="100000"/>
              <a:buAutoNum type="arabicPeriod" startAt="1"/>
              <a:defRPr b="1" sz="2400"/>
            </a:pPr>
            <a:r>
              <a:t>Warm Wonen in Weert</a:t>
            </a:r>
          </a:p>
          <a:p>
            <a:pPr marL="457200" indent="-457200">
              <a:buSzPct val="100000"/>
              <a:buAutoNum type="arabicPeriod" startAt="1"/>
              <a:defRPr b="1" sz="2400"/>
            </a:pPr>
            <a:r>
              <a:t>Samen opwekken van energie</a:t>
            </a:r>
          </a:p>
          <a:p>
            <a:pPr marL="457200" indent="-457200">
              <a:buSzPct val="100000"/>
              <a:buAutoNum type="arabicPeriod" startAt="1"/>
              <a:defRPr b="1" sz="2400"/>
            </a:pPr>
            <a:r>
              <a:t>Warmtescans</a:t>
            </a:r>
          </a:p>
          <a:p>
            <a:pPr marL="457200" indent="-457200">
              <a:buSzPct val="100000"/>
              <a:buAutoNum type="arabicPeriod" startAt="1"/>
              <a:defRPr b="1" sz="2400"/>
            </a:pPr>
            <a:r>
              <a:t>Hoe verder :</a:t>
            </a:r>
          </a:p>
          <a:p>
            <a:pPr>
              <a:buSzPct val="100000"/>
              <a:buFont typeface="Arial"/>
              <a:buChar char="•"/>
              <a:defRPr b="1" sz="2400"/>
            </a:pPr>
            <a:r>
              <a:t> energie vertrouwenspersoon</a:t>
            </a:r>
          </a:p>
          <a:p>
            <a:pPr>
              <a:buSzPct val="100000"/>
              <a:buFont typeface="Arial"/>
              <a:buChar char="•"/>
              <a:defRPr b="1" sz="2400"/>
            </a:pPr>
            <a:r>
              <a:t> energieadviseur</a:t>
            </a:r>
          </a:p>
          <a:p>
            <a:pPr>
              <a:buSzPct val="100000"/>
              <a:buFont typeface="Arial"/>
              <a:buChar char="•"/>
              <a:defRPr b="1" sz="2400"/>
            </a:pPr>
            <a:r>
              <a:t> organisatie</a:t>
            </a:r>
          </a:p>
        </p:txBody>
      </p:sp>
      <p:pic>
        <p:nvPicPr>
          <p:cNvPr id="123" name="image3.png"/>
          <p:cNvPicPr>
            <a:picLocks noChangeAspect="1"/>
          </p:cNvPicPr>
          <p:nvPr/>
        </p:nvPicPr>
        <p:blipFill>
          <a:blip r:embed="rId5">
            <a:extLst/>
          </a:blip>
          <a:stretch>
            <a:fillRect/>
          </a:stretch>
        </p:blipFill>
        <p:spPr>
          <a:xfrm>
            <a:off x="7092280" y="0"/>
            <a:ext cx="1872209" cy="120821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nvSpPr>
        <p:spPr>
          <a:xfrm flipV="1">
            <a:off x="2411413" y="-3"/>
            <a:ext cx="4464844" cy="1196976"/>
          </a:xfrm>
          <a:prstGeom prst="rect">
            <a:avLst/>
          </a:prstGeom>
          <a:solidFill>
            <a:srgbClr val="5B8F02"/>
          </a:solidFill>
          <a:ln w="12700">
            <a:miter lim="400000"/>
          </a:ln>
        </p:spPr>
        <p:txBody>
          <a:bodyPr lIns="45719" rIns="45719"/>
          <a:lstStyle/>
          <a:p>
            <a:pPr>
              <a:defRPr b="1" sz="4000"/>
            </a:pPr>
          </a:p>
        </p:txBody>
      </p:sp>
      <p:sp>
        <p:nvSpPr>
          <p:cNvPr id="229" name="Shape 229"/>
          <p:cNvSpPr/>
          <p:nvPr/>
        </p:nvSpPr>
        <p:spPr>
          <a:xfrm flipV="1">
            <a:off x="-36514" y="6453187"/>
            <a:ext cx="9180515" cy="414338"/>
          </a:xfrm>
          <a:prstGeom prst="rect">
            <a:avLst/>
          </a:prstGeom>
          <a:solidFill>
            <a:srgbClr val="5B8F02"/>
          </a:solidFill>
          <a:ln w="12700">
            <a:miter lim="400000"/>
          </a:ln>
        </p:spPr>
        <p:txBody>
          <a:bodyPr lIns="45719" rIns="45719"/>
          <a:lstStyle/>
          <a:p>
            <a:pPr/>
          </a:p>
        </p:txBody>
      </p:sp>
      <p:sp>
        <p:nvSpPr>
          <p:cNvPr id="230" name="Shape 230"/>
          <p:cNvSpPr/>
          <p:nvPr/>
        </p:nvSpPr>
        <p:spPr>
          <a:xfrm>
            <a:off x="0" y="1196975"/>
            <a:ext cx="9144000" cy="179389"/>
          </a:xfrm>
          <a:prstGeom prst="rect">
            <a:avLst/>
          </a:prstGeom>
          <a:solidFill>
            <a:srgbClr val="8AD002"/>
          </a:solidFill>
          <a:ln w="12700">
            <a:miter lim="400000"/>
          </a:ln>
        </p:spPr>
        <p:txBody>
          <a:bodyPr lIns="45719" rIns="45719"/>
          <a:lstStyle/>
          <a:p>
            <a:pPr/>
          </a:p>
        </p:txBody>
      </p:sp>
      <p:sp>
        <p:nvSpPr>
          <p:cNvPr id="231" name="Shape 231"/>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232" name="image2.png"/>
          <p:cNvPicPr>
            <a:picLocks noChangeAspect="1"/>
          </p:cNvPicPr>
          <p:nvPr/>
        </p:nvPicPr>
        <p:blipFill>
          <a:blip r:embed="rId2">
            <a:extLst/>
          </a:blip>
          <a:stretch>
            <a:fillRect/>
          </a:stretch>
        </p:blipFill>
        <p:spPr>
          <a:xfrm>
            <a:off x="0" y="115887"/>
            <a:ext cx="2268539" cy="998539"/>
          </a:xfrm>
          <a:prstGeom prst="rect">
            <a:avLst/>
          </a:prstGeom>
          <a:ln w="12700">
            <a:miter lim="400000"/>
          </a:ln>
        </p:spPr>
      </p:pic>
      <p:pic>
        <p:nvPicPr>
          <p:cNvPr id="233" name="image6.jpg" descr="http://images.static.quintel.com.s3.amazonaws.com/energiebesparing.jpg">
            <a:hlinkClick r:id="rId3" invalidUrl="" action="" tgtFrame="" tooltip="" history="1" highlightClick="0" endSnd="0"/>
          </p:cNvPr>
          <p:cNvPicPr>
            <a:picLocks noChangeAspect="1"/>
          </p:cNvPicPr>
          <p:nvPr/>
        </p:nvPicPr>
        <p:blipFill>
          <a:blip r:embed="rId4">
            <a:extLst/>
          </a:blip>
          <a:stretch>
            <a:fillRect/>
          </a:stretch>
        </p:blipFill>
        <p:spPr>
          <a:xfrm>
            <a:off x="0" y="1340767"/>
            <a:ext cx="9144000" cy="5184578"/>
          </a:xfrm>
          <a:prstGeom prst="rect">
            <a:avLst/>
          </a:prstGeom>
          <a:ln w="12700">
            <a:miter lim="400000"/>
          </a:ln>
        </p:spPr>
      </p:pic>
      <p:pic>
        <p:nvPicPr>
          <p:cNvPr id="234" name="image3.png"/>
          <p:cNvPicPr>
            <a:picLocks noChangeAspect="1"/>
          </p:cNvPicPr>
          <p:nvPr/>
        </p:nvPicPr>
        <p:blipFill>
          <a:blip r:embed="rId5">
            <a:extLst/>
          </a:blip>
          <a:stretch>
            <a:fillRect/>
          </a:stretch>
        </p:blipFill>
        <p:spPr>
          <a:xfrm>
            <a:off x="7092280" y="0"/>
            <a:ext cx="1944217" cy="1208213"/>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38" name="Group 238"/>
          <p:cNvGrpSpPr/>
          <p:nvPr/>
        </p:nvGrpSpPr>
        <p:grpSpPr>
          <a:xfrm>
            <a:off x="2411411" y="0"/>
            <a:ext cx="4608862" cy="1882140"/>
            <a:chOff x="0" y="0"/>
            <a:chExt cx="4608860" cy="1882139"/>
          </a:xfrm>
        </p:grpSpPr>
        <p:sp>
          <p:nvSpPr>
            <p:cNvPr id="236" name="Shape 236"/>
            <p:cNvSpPr/>
            <p:nvPr/>
          </p:nvSpPr>
          <p:spPr>
            <a:xfrm flipH="1">
              <a:off x="0" y="0"/>
              <a:ext cx="4608861"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4000"/>
              </a:pPr>
            </a:p>
          </p:txBody>
        </p:sp>
        <p:sp>
          <p:nvSpPr>
            <p:cNvPr id="237" name="Shape 237"/>
            <p:cNvSpPr/>
            <p:nvPr/>
          </p:nvSpPr>
          <p:spPr>
            <a:xfrm>
              <a:off x="0" y="0"/>
              <a:ext cx="4608861" cy="1882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4000"/>
              </a:lvl1pPr>
            </a:lstStyle>
            <a:p>
              <a:pPr/>
              <a:r>
                <a:t>Warm Wonen in Weert (Altweerterheide) </a:t>
              </a:r>
            </a:p>
          </p:txBody>
        </p:sp>
      </p:grpSp>
      <p:grpSp>
        <p:nvGrpSpPr>
          <p:cNvPr id="241" name="Group 241"/>
          <p:cNvGrpSpPr/>
          <p:nvPr/>
        </p:nvGrpSpPr>
        <p:grpSpPr>
          <a:xfrm>
            <a:off x="-1" y="6309321"/>
            <a:ext cx="9180514" cy="548681"/>
            <a:chOff x="0" y="0"/>
            <a:chExt cx="9180513" cy="548679"/>
          </a:xfrm>
        </p:grpSpPr>
        <p:sp>
          <p:nvSpPr>
            <p:cNvPr id="239" name="Shape 239"/>
            <p:cNvSpPr/>
            <p:nvPr/>
          </p:nvSpPr>
          <p:spPr>
            <a:xfrm flipH="1">
              <a:off x="0" y="0"/>
              <a:ext cx="9180514" cy="548680"/>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240" name="Shape 240"/>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2" invalidUrl="" action="" tgtFrame="" tooltip="" history="1" highlightClick="0" endSnd="0"/>
                </a:rPr>
                <a:t>www.weertenergie.nl</a:t>
              </a:r>
              <a:r>
                <a:t> </a:t>
              </a:r>
            </a:p>
          </p:txBody>
        </p:sp>
      </p:grpSp>
      <p:sp>
        <p:nvSpPr>
          <p:cNvPr id="242" name="Shape 242"/>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243" name="Shape 243"/>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244" name="image2.png"/>
          <p:cNvPicPr>
            <a:picLocks noChangeAspect="1"/>
          </p:cNvPicPr>
          <p:nvPr/>
        </p:nvPicPr>
        <p:blipFill>
          <a:blip r:embed="rId3">
            <a:extLst/>
          </a:blip>
          <a:stretch>
            <a:fillRect/>
          </a:stretch>
        </p:blipFill>
        <p:spPr>
          <a:xfrm>
            <a:off x="0" y="115887"/>
            <a:ext cx="2268539" cy="998539"/>
          </a:xfrm>
          <a:prstGeom prst="rect">
            <a:avLst/>
          </a:prstGeom>
          <a:ln w="12700">
            <a:miter lim="400000"/>
          </a:ln>
        </p:spPr>
      </p:pic>
      <p:pic>
        <p:nvPicPr>
          <p:cNvPr id="245" name="image7.jpg" descr="C:\Users\Administrator.LP32\Desktop\brendl\rescoop limburg\website rescoop\fotoos def\stockfotoos aangekocht\26362946_l.jpg"/>
          <p:cNvPicPr>
            <a:picLocks noChangeAspect="1"/>
          </p:cNvPicPr>
          <p:nvPr/>
        </p:nvPicPr>
        <p:blipFill>
          <a:blip r:embed="rId4">
            <a:extLst/>
          </a:blip>
          <a:stretch>
            <a:fillRect/>
          </a:stretch>
        </p:blipFill>
        <p:spPr>
          <a:xfrm>
            <a:off x="0" y="1340767"/>
            <a:ext cx="9144000" cy="4968554"/>
          </a:xfrm>
          <a:prstGeom prst="rect">
            <a:avLst/>
          </a:prstGeom>
          <a:ln w="12700">
            <a:miter lim="400000"/>
          </a:ln>
        </p:spPr>
      </p:pic>
      <p:sp>
        <p:nvSpPr>
          <p:cNvPr id="246" name="Shape 246"/>
          <p:cNvSpPr/>
          <p:nvPr/>
        </p:nvSpPr>
        <p:spPr>
          <a:xfrm>
            <a:off x="251519" y="1412775"/>
            <a:ext cx="8208914" cy="1424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solidFill>
                  <a:srgbClr val="92D050"/>
                </a:solidFill>
              </a:defRPr>
            </a:pPr>
            <a:r>
              <a:t>Warm Wonen in Weert: </a:t>
            </a:r>
          </a:p>
          <a:p>
            <a:pPr>
              <a:defRPr b="1">
                <a:solidFill>
                  <a:srgbClr val="92D050"/>
                </a:solidFill>
              </a:defRPr>
            </a:pPr>
            <a:r>
              <a:t>Wijkgerichte aanpak ondersteunen bij energiebesparende maatregelen.</a:t>
            </a:r>
          </a:p>
          <a:p>
            <a:pPr>
              <a:defRPr b="1">
                <a:solidFill>
                  <a:srgbClr val="92D050"/>
                </a:solidFill>
              </a:defRPr>
            </a:pPr>
            <a:r>
              <a:t>VNG aanvraag gehonoreerd: we beginnen vanaf mei in de wijk Moesel</a:t>
            </a:r>
          </a:p>
          <a:p>
            <a:pPr>
              <a:defRPr b="1"/>
            </a:pPr>
            <a:r>
              <a:t>SEE2DO: interregproject voor het realiseren van warmtescans en opleiden energiecoaches. Begin in november 2016</a:t>
            </a:r>
            <a:r>
              <a:rPr>
                <a:solidFill>
                  <a:srgbClr val="92D050"/>
                </a:solidFill>
              </a:rPr>
              <a:t> </a:t>
            </a:r>
          </a:p>
        </p:txBody>
      </p:sp>
      <p:pic>
        <p:nvPicPr>
          <p:cNvPr id="247" name="image3.png"/>
          <p:cNvPicPr>
            <a:picLocks noChangeAspect="1"/>
          </p:cNvPicPr>
          <p:nvPr/>
        </p:nvPicPr>
        <p:blipFill>
          <a:blip r:embed="rId5">
            <a:extLst/>
          </a:blip>
          <a:stretch>
            <a:fillRect/>
          </a:stretch>
        </p:blipFill>
        <p:spPr>
          <a:xfrm>
            <a:off x="7164288"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9" name="image1.jpg" descr="11262635_ml.jpg"/>
          <p:cNvPicPr>
            <a:picLocks noChangeAspect="1"/>
          </p:cNvPicPr>
          <p:nvPr/>
        </p:nvPicPr>
        <p:blipFill>
          <a:blip r:embed="rId2">
            <a:extLst/>
          </a:blip>
          <a:stretch>
            <a:fillRect/>
          </a:stretch>
        </p:blipFill>
        <p:spPr>
          <a:xfrm>
            <a:off x="0" y="1340767"/>
            <a:ext cx="9144000" cy="5184578"/>
          </a:xfrm>
          <a:prstGeom prst="rect">
            <a:avLst/>
          </a:prstGeom>
          <a:ln w="12700">
            <a:miter lim="400000"/>
          </a:ln>
        </p:spPr>
      </p:pic>
      <p:grpSp>
        <p:nvGrpSpPr>
          <p:cNvPr id="252" name="Group 252"/>
          <p:cNvGrpSpPr/>
          <p:nvPr/>
        </p:nvGrpSpPr>
        <p:grpSpPr>
          <a:xfrm>
            <a:off x="2411411" y="0"/>
            <a:ext cx="4464846" cy="1285240"/>
            <a:chOff x="0" y="0"/>
            <a:chExt cx="4464844" cy="1285239"/>
          </a:xfrm>
        </p:grpSpPr>
        <p:sp>
          <p:nvSpPr>
            <p:cNvPr id="250" name="Shape 250"/>
            <p:cNvSpPr/>
            <p:nvPr/>
          </p:nvSpPr>
          <p:spPr>
            <a:xfrm flipH="1">
              <a:off x="0" y="0"/>
              <a:ext cx="4464845"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4000"/>
              </a:pPr>
            </a:p>
          </p:txBody>
        </p:sp>
        <p:sp>
          <p:nvSpPr>
            <p:cNvPr id="251" name="Shape 251"/>
            <p:cNvSpPr/>
            <p:nvPr/>
          </p:nvSpPr>
          <p:spPr>
            <a:xfrm>
              <a:off x="0" y="0"/>
              <a:ext cx="4464845" cy="1285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4000"/>
              </a:lvl1pPr>
            </a:lstStyle>
            <a:p>
              <a:pPr/>
              <a:r>
                <a:t>Warm Wonen in Weert</a:t>
              </a:r>
            </a:p>
          </p:txBody>
        </p:sp>
      </p:grpSp>
      <p:grpSp>
        <p:nvGrpSpPr>
          <p:cNvPr id="255" name="Group 255"/>
          <p:cNvGrpSpPr/>
          <p:nvPr/>
        </p:nvGrpSpPr>
        <p:grpSpPr>
          <a:xfrm>
            <a:off x="-36513" y="6443662"/>
            <a:ext cx="9180514" cy="447041"/>
            <a:chOff x="0" y="0"/>
            <a:chExt cx="9180513" cy="447040"/>
          </a:xfrm>
        </p:grpSpPr>
        <p:sp>
          <p:nvSpPr>
            <p:cNvPr id="253" name="Shape 253"/>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254" name="Shape 254"/>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256" name="Shape 256"/>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257" name="Shape 257"/>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258"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sp>
        <p:nvSpPr>
          <p:cNvPr id="259" name="Shape 259"/>
          <p:cNvSpPr/>
          <p:nvPr/>
        </p:nvSpPr>
        <p:spPr>
          <a:xfrm>
            <a:off x="3995935" y="1628799"/>
            <a:ext cx="4752530" cy="293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defRPr b="1" sz="2400"/>
            </a:pPr>
            <a:r>
              <a:t> Samenwerkingsproject gemeente en WeertEnergie</a:t>
            </a:r>
          </a:p>
          <a:p>
            <a:pPr>
              <a:buSzPct val="100000"/>
              <a:buFont typeface="Arial"/>
              <a:buChar char="•"/>
              <a:defRPr b="1" sz="2400"/>
            </a:pPr>
            <a:r>
              <a:t>  Gericht op ondersteuning inwoners</a:t>
            </a:r>
          </a:p>
          <a:p>
            <a:pPr>
              <a:buSzPct val="100000"/>
              <a:buFont typeface="Arial"/>
              <a:buChar char="•"/>
              <a:defRPr b="1" sz="2400"/>
            </a:pPr>
            <a:r>
              <a:t>  Moesel en Altweerterheide als pilot voor uitgewerkt plan</a:t>
            </a:r>
          </a:p>
          <a:p>
            <a:pPr>
              <a:buSzPct val="100000"/>
              <a:buFont typeface="Arial"/>
              <a:buChar char="•"/>
              <a:defRPr b="1" sz="2400"/>
            </a:pPr>
            <a:r>
              <a:t> Andere wijken individuele aanvragen </a:t>
            </a:r>
          </a:p>
        </p:txBody>
      </p:sp>
      <p:pic>
        <p:nvPicPr>
          <p:cNvPr id="260" name="image3.png"/>
          <p:cNvPicPr>
            <a:picLocks noChangeAspect="1"/>
          </p:cNvPicPr>
          <p:nvPr/>
        </p:nvPicPr>
        <p:blipFill>
          <a:blip r:embed="rId5">
            <a:extLst/>
          </a:blip>
          <a:stretch>
            <a:fillRect/>
          </a:stretch>
        </p:blipFill>
        <p:spPr>
          <a:xfrm>
            <a:off x="7092280"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2"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grpSp>
        <p:nvGrpSpPr>
          <p:cNvPr id="265" name="Group 265"/>
          <p:cNvGrpSpPr/>
          <p:nvPr/>
        </p:nvGrpSpPr>
        <p:grpSpPr>
          <a:xfrm>
            <a:off x="2411411" y="0"/>
            <a:ext cx="4752878" cy="1196975"/>
            <a:chOff x="0" y="0"/>
            <a:chExt cx="4752876" cy="1196975"/>
          </a:xfrm>
        </p:grpSpPr>
        <p:sp>
          <p:nvSpPr>
            <p:cNvPr id="263" name="Shape 263"/>
            <p:cNvSpPr/>
            <p:nvPr/>
          </p:nvSpPr>
          <p:spPr>
            <a:xfrm flipH="1">
              <a:off x="0" y="0"/>
              <a:ext cx="4752877"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3200"/>
              </a:pPr>
            </a:p>
          </p:txBody>
        </p:sp>
        <p:sp>
          <p:nvSpPr>
            <p:cNvPr id="264" name="Shape 264"/>
            <p:cNvSpPr/>
            <p:nvPr/>
          </p:nvSpPr>
          <p:spPr>
            <a:xfrm>
              <a:off x="0" y="0"/>
              <a:ext cx="4752877" cy="1031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3200"/>
              </a:pPr>
              <a:r>
                <a:t>Warm Wonen in Weert</a:t>
              </a:r>
            </a:p>
            <a:p>
              <a:pPr algn="ctr">
                <a:defRPr sz="3200"/>
              </a:pPr>
              <a:r>
                <a:t>Moesel </a:t>
              </a:r>
            </a:p>
          </p:txBody>
        </p:sp>
      </p:grpSp>
      <p:grpSp>
        <p:nvGrpSpPr>
          <p:cNvPr id="268" name="Group 268"/>
          <p:cNvGrpSpPr/>
          <p:nvPr/>
        </p:nvGrpSpPr>
        <p:grpSpPr>
          <a:xfrm>
            <a:off x="-36513" y="6443662"/>
            <a:ext cx="9180514" cy="447041"/>
            <a:chOff x="0" y="0"/>
            <a:chExt cx="9180513" cy="447040"/>
          </a:xfrm>
        </p:grpSpPr>
        <p:sp>
          <p:nvSpPr>
            <p:cNvPr id="266" name="Shape 266"/>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267" name="Shape 267"/>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269" name="Shape 269"/>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270" name="Shape 270"/>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271"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sp>
        <p:nvSpPr>
          <p:cNvPr id="272" name="Shape 272"/>
          <p:cNvSpPr/>
          <p:nvPr/>
        </p:nvSpPr>
        <p:spPr>
          <a:xfrm>
            <a:off x="3851919" y="1556791"/>
            <a:ext cx="4968554" cy="258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Nu gemiddeld verbruik 3100 kwh per woning per jaar! Per koopwoning 3600, per huurwoning 2250! </a:t>
            </a:r>
          </a:p>
          <a:p>
            <a:pPr>
              <a:defRPr sz="2400"/>
            </a:pPr>
            <a:r>
              <a:t>In Weert gemiddelde 3350 kwh per huishouden per jaar. Vergelijkbaar met landelijk. </a:t>
            </a:r>
          </a:p>
        </p:txBody>
      </p:sp>
      <p:pic>
        <p:nvPicPr>
          <p:cNvPr id="273" name="image3.png"/>
          <p:cNvPicPr>
            <a:picLocks noChangeAspect="1"/>
          </p:cNvPicPr>
          <p:nvPr/>
        </p:nvPicPr>
        <p:blipFill>
          <a:blip r:embed="rId5">
            <a:extLst/>
          </a:blip>
          <a:stretch>
            <a:fillRect/>
          </a:stretch>
        </p:blipFill>
        <p:spPr>
          <a:xfrm>
            <a:off x="7271791"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77" name="Group 277"/>
          <p:cNvGrpSpPr/>
          <p:nvPr/>
        </p:nvGrpSpPr>
        <p:grpSpPr>
          <a:xfrm>
            <a:off x="2411411" y="-1"/>
            <a:ext cx="4824884" cy="1196976"/>
            <a:chOff x="0" y="0"/>
            <a:chExt cx="4824883" cy="1196975"/>
          </a:xfrm>
        </p:grpSpPr>
        <p:sp>
          <p:nvSpPr>
            <p:cNvPr id="275" name="Shape 275"/>
            <p:cNvSpPr/>
            <p:nvPr/>
          </p:nvSpPr>
          <p:spPr>
            <a:xfrm flipH="1">
              <a:off x="0" y="0"/>
              <a:ext cx="4824884"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4000"/>
              </a:pPr>
            </a:p>
          </p:txBody>
        </p:sp>
        <p:sp>
          <p:nvSpPr>
            <p:cNvPr id="276" name="Shape 276"/>
            <p:cNvSpPr/>
            <p:nvPr/>
          </p:nvSpPr>
          <p:spPr>
            <a:xfrm>
              <a:off x="0" y="0"/>
              <a:ext cx="4824884" cy="688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3200"/>
              </a:pPr>
              <a:r>
                <a:t>Moesel </a:t>
              </a:r>
              <a:r>
                <a:rPr sz="4000"/>
                <a:t> </a:t>
              </a:r>
            </a:p>
          </p:txBody>
        </p:sp>
      </p:grpSp>
      <p:grpSp>
        <p:nvGrpSpPr>
          <p:cNvPr id="280" name="Group 280"/>
          <p:cNvGrpSpPr/>
          <p:nvPr/>
        </p:nvGrpSpPr>
        <p:grpSpPr>
          <a:xfrm>
            <a:off x="-1" y="6309321"/>
            <a:ext cx="9180514" cy="548681"/>
            <a:chOff x="0" y="0"/>
            <a:chExt cx="9180513" cy="548679"/>
          </a:xfrm>
        </p:grpSpPr>
        <p:sp>
          <p:nvSpPr>
            <p:cNvPr id="278" name="Shape 278"/>
            <p:cNvSpPr/>
            <p:nvPr/>
          </p:nvSpPr>
          <p:spPr>
            <a:xfrm flipH="1">
              <a:off x="0" y="0"/>
              <a:ext cx="9180514" cy="548680"/>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279" name="Shape 279"/>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2" invalidUrl="" action="" tgtFrame="" tooltip="" history="1" highlightClick="0" endSnd="0"/>
                </a:rPr>
                <a:t>www.weertenergie.nl</a:t>
              </a:r>
              <a:r>
                <a:t> </a:t>
              </a:r>
            </a:p>
          </p:txBody>
        </p:sp>
      </p:grpSp>
      <p:sp>
        <p:nvSpPr>
          <p:cNvPr id="281" name="Shape 281"/>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282" name="Shape 282"/>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283" name="image2.png"/>
          <p:cNvPicPr>
            <a:picLocks noChangeAspect="1"/>
          </p:cNvPicPr>
          <p:nvPr/>
        </p:nvPicPr>
        <p:blipFill>
          <a:blip r:embed="rId3">
            <a:extLst/>
          </a:blip>
          <a:stretch>
            <a:fillRect/>
          </a:stretch>
        </p:blipFill>
        <p:spPr>
          <a:xfrm>
            <a:off x="0" y="115887"/>
            <a:ext cx="2268539" cy="998539"/>
          </a:xfrm>
          <a:prstGeom prst="rect">
            <a:avLst/>
          </a:prstGeom>
          <a:ln w="12700">
            <a:miter lim="400000"/>
          </a:ln>
        </p:spPr>
      </p:pic>
      <p:pic>
        <p:nvPicPr>
          <p:cNvPr id="284" name="image7.jpg" descr="C:\Users\Administrator.LP32\Desktop\brendl\rescoop limburg\website rescoop\fotoos def\stockfotoos aangekocht\26362946_l.jpg"/>
          <p:cNvPicPr>
            <a:picLocks noChangeAspect="1"/>
          </p:cNvPicPr>
          <p:nvPr/>
        </p:nvPicPr>
        <p:blipFill>
          <a:blip r:embed="rId4">
            <a:extLst/>
          </a:blip>
          <a:stretch>
            <a:fillRect/>
          </a:stretch>
        </p:blipFill>
        <p:spPr>
          <a:xfrm>
            <a:off x="0" y="1340767"/>
            <a:ext cx="9144000" cy="4968554"/>
          </a:xfrm>
          <a:prstGeom prst="rect">
            <a:avLst/>
          </a:prstGeom>
          <a:ln w="12700">
            <a:miter lim="400000"/>
          </a:ln>
        </p:spPr>
      </p:pic>
      <p:pic>
        <p:nvPicPr>
          <p:cNvPr id="285" name="image3.png"/>
          <p:cNvPicPr>
            <a:picLocks noChangeAspect="1"/>
          </p:cNvPicPr>
          <p:nvPr/>
        </p:nvPicPr>
        <p:blipFill>
          <a:blip r:embed="rId5">
            <a:extLst/>
          </a:blip>
          <a:stretch>
            <a:fillRect/>
          </a:stretch>
        </p:blipFill>
        <p:spPr>
          <a:xfrm>
            <a:off x="7271791" y="0"/>
            <a:ext cx="1872209" cy="1208213"/>
          </a:xfrm>
          <a:prstGeom prst="rect">
            <a:avLst/>
          </a:prstGeom>
          <a:ln w="12700">
            <a:miter lim="400000"/>
          </a:ln>
        </p:spPr>
      </p:pic>
      <p:pic>
        <p:nvPicPr>
          <p:cNvPr id="286" name="image8.png"/>
          <p:cNvPicPr>
            <a:picLocks noChangeAspect="1"/>
          </p:cNvPicPr>
          <p:nvPr/>
        </p:nvPicPr>
        <p:blipFill>
          <a:blip r:embed="rId6">
            <a:extLst/>
          </a:blip>
          <a:stretch>
            <a:fillRect/>
          </a:stretch>
        </p:blipFill>
        <p:spPr>
          <a:xfrm>
            <a:off x="1619671" y="1700807"/>
            <a:ext cx="5832690" cy="4052712"/>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8"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grpSp>
        <p:nvGrpSpPr>
          <p:cNvPr id="291" name="Group 291"/>
          <p:cNvGrpSpPr/>
          <p:nvPr/>
        </p:nvGrpSpPr>
        <p:grpSpPr>
          <a:xfrm>
            <a:off x="2411411" y="-1"/>
            <a:ext cx="4608862" cy="1196976"/>
            <a:chOff x="0" y="0"/>
            <a:chExt cx="4608860" cy="1196975"/>
          </a:xfrm>
        </p:grpSpPr>
        <p:sp>
          <p:nvSpPr>
            <p:cNvPr id="289" name="Shape 289"/>
            <p:cNvSpPr/>
            <p:nvPr/>
          </p:nvSpPr>
          <p:spPr>
            <a:xfrm flipH="1">
              <a:off x="0" y="0"/>
              <a:ext cx="4608861"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3200"/>
              </a:pPr>
            </a:p>
          </p:txBody>
        </p:sp>
        <p:sp>
          <p:nvSpPr>
            <p:cNvPr id="290" name="Shape 290"/>
            <p:cNvSpPr/>
            <p:nvPr/>
          </p:nvSpPr>
          <p:spPr>
            <a:xfrm>
              <a:off x="0" y="0"/>
              <a:ext cx="4608861" cy="561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3200"/>
              </a:lvl1pPr>
            </a:lstStyle>
            <a:p>
              <a:pPr/>
              <a:r>
                <a:t>Doelen 2017 en 2018</a:t>
              </a:r>
            </a:p>
          </p:txBody>
        </p:sp>
      </p:grpSp>
      <p:grpSp>
        <p:nvGrpSpPr>
          <p:cNvPr id="294" name="Group 294"/>
          <p:cNvGrpSpPr/>
          <p:nvPr/>
        </p:nvGrpSpPr>
        <p:grpSpPr>
          <a:xfrm>
            <a:off x="-36513" y="6443662"/>
            <a:ext cx="9180514" cy="447041"/>
            <a:chOff x="0" y="0"/>
            <a:chExt cx="9180513" cy="447040"/>
          </a:xfrm>
        </p:grpSpPr>
        <p:sp>
          <p:nvSpPr>
            <p:cNvPr id="292" name="Shape 292"/>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293" name="Shape 293"/>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sz="2400"/>
              </a:pPr>
              <a:r>
                <a:rPr u="sng">
                  <a:solidFill>
                    <a:srgbClr val="0000FF"/>
                  </a:solidFill>
                  <a:uFill>
                    <a:solidFill>
                      <a:srgbClr val="0000FF"/>
                    </a:solidFill>
                  </a:uFill>
                  <a:hlinkClick r:id="rId3" invalidUrl="" action="" tgtFrame="" tooltip="" history="1" highlightClick="0" endSnd="0"/>
                </a:rPr>
                <a:t>				</a:t>
              </a: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295" name="Shape 295"/>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296" name="Shape 296"/>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297"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sp>
        <p:nvSpPr>
          <p:cNvPr id="298" name="Shape 298"/>
          <p:cNvSpPr/>
          <p:nvPr/>
        </p:nvSpPr>
        <p:spPr>
          <a:xfrm>
            <a:off x="467543" y="1556791"/>
            <a:ext cx="8352930" cy="151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150 woningen twee energielabels vooruit.</a:t>
            </a:r>
          </a:p>
          <a:p>
            <a:pPr>
              <a:defRPr b="1" sz="2400"/>
            </a:pPr>
            <a:r>
              <a:t>570 inwoners gesproken</a:t>
            </a:r>
          </a:p>
          <a:p>
            <a:pPr>
              <a:defRPr b="1" sz="2400"/>
            </a:pPr>
            <a:r>
              <a:t>190 woningrapportages</a:t>
            </a:r>
          </a:p>
        </p:txBody>
      </p:sp>
      <p:pic>
        <p:nvPicPr>
          <p:cNvPr id="299" name="image3.png"/>
          <p:cNvPicPr>
            <a:picLocks noChangeAspect="1"/>
          </p:cNvPicPr>
          <p:nvPr/>
        </p:nvPicPr>
        <p:blipFill>
          <a:blip r:embed="rId5">
            <a:extLst/>
          </a:blip>
          <a:stretch>
            <a:fillRect/>
          </a:stretch>
        </p:blipFill>
        <p:spPr>
          <a:xfrm>
            <a:off x="7271791"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1"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grpSp>
        <p:nvGrpSpPr>
          <p:cNvPr id="304" name="Group 304"/>
          <p:cNvGrpSpPr/>
          <p:nvPr/>
        </p:nvGrpSpPr>
        <p:grpSpPr>
          <a:xfrm>
            <a:off x="2411411" y="-1"/>
            <a:ext cx="4680870" cy="1196976"/>
            <a:chOff x="0" y="0"/>
            <a:chExt cx="4680868" cy="1196975"/>
          </a:xfrm>
        </p:grpSpPr>
        <p:sp>
          <p:nvSpPr>
            <p:cNvPr id="302" name="Shape 302"/>
            <p:cNvSpPr/>
            <p:nvPr/>
          </p:nvSpPr>
          <p:spPr>
            <a:xfrm flipH="1">
              <a:off x="0" y="0"/>
              <a:ext cx="4680869"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3200"/>
              </a:pPr>
            </a:p>
          </p:txBody>
        </p:sp>
        <p:sp>
          <p:nvSpPr>
            <p:cNvPr id="303" name="Shape 303"/>
            <p:cNvSpPr/>
            <p:nvPr/>
          </p:nvSpPr>
          <p:spPr>
            <a:xfrm>
              <a:off x="0" y="0"/>
              <a:ext cx="4680869" cy="561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3200"/>
              </a:lvl1pPr>
            </a:lstStyle>
            <a:p>
              <a:pPr/>
              <a:r>
                <a:t>Hoe?</a:t>
              </a:r>
            </a:p>
          </p:txBody>
        </p:sp>
      </p:grpSp>
      <p:grpSp>
        <p:nvGrpSpPr>
          <p:cNvPr id="307" name="Group 307"/>
          <p:cNvGrpSpPr/>
          <p:nvPr/>
        </p:nvGrpSpPr>
        <p:grpSpPr>
          <a:xfrm>
            <a:off x="-36513" y="6443662"/>
            <a:ext cx="9180514" cy="447041"/>
            <a:chOff x="0" y="0"/>
            <a:chExt cx="9180513" cy="447040"/>
          </a:xfrm>
        </p:grpSpPr>
        <p:sp>
          <p:nvSpPr>
            <p:cNvPr id="305" name="Shape 305"/>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306" name="Shape 306"/>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sz="2400"/>
              </a:pPr>
              <a:r>
                <a:rPr u="sng">
                  <a:solidFill>
                    <a:srgbClr val="0000FF"/>
                  </a:solidFill>
                  <a:uFill>
                    <a:solidFill>
                      <a:srgbClr val="0000FF"/>
                    </a:solidFill>
                  </a:uFill>
                  <a:hlinkClick r:id="rId3" invalidUrl="" action="" tgtFrame="" tooltip="" history="1" highlightClick="0" endSnd="0"/>
                </a:rPr>
                <a:t>				</a:t>
              </a: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308" name="Shape 308"/>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309" name="Shape 309"/>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310"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sp>
        <p:nvSpPr>
          <p:cNvPr id="311" name="Shape 311"/>
          <p:cNvSpPr/>
          <p:nvPr/>
        </p:nvSpPr>
        <p:spPr>
          <a:xfrm>
            <a:off x="467543" y="1556791"/>
            <a:ext cx="8352930" cy="329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Warmtescan voorkant – gesprekken – Energiescan -  Persoonlijke Energie Planning – bespreking - offertes lokale bedrijven – uitvoering -  toezicht. </a:t>
            </a:r>
          </a:p>
          <a:p>
            <a:pPr>
              <a:defRPr b="1" sz="2400"/>
            </a:pPr>
          </a:p>
          <a:p>
            <a:pPr>
              <a:defRPr b="1" sz="2400"/>
            </a:pPr>
            <a:r>
              <a:t>				Buurtbijeenkomsten</a:t>
            </a:r>
          </a:p>
          <a:p>
            <a:pPr>
              <a:defRPr b="1" sz="2400"/>
            </a:pPr>
            <a:r>
              <a:t>				Buurtenergiedag</a:t>
            </a:r>
          </a:p>
          <a:p>
            <a:pPr>
              <a:defRPr b="1" sz="2400"/>
            </a:pPr>
            <a:r>
              <a:t>				Nieuwsbrief</a:t>
            </a:r>
          </a:p>
          <a:p>
            <a:pPr>
              <a:defRPr b="1" sz="2400"/>
            </a:pPr>
            <a:r>
              <a:t>				Op de koffie bij de buren</a:t>
            </a:r>
          </a:p>
        </p:txBody>
      </p:sp>
      <p:pic>
        <p:nvPicPr>
          <p:cNvPr id="312" name="image3.png"/>
          <p:cNvPicPr>
            <a:picLocks noChangeAspect="1"/>
          </p:cNvPicPr>
          <p:nvPr/>
        </p:nvPicPr>
        <p:blipFill>
          <a:blip r:embed="rId5">
            <a:extLst/>
          </a:blip>
          <a:stretch>
            <a:fillRect/>
          </a:stretch>
        </p:blipFill>
        <p:spPr>
          <a:xfrm>
            <a:off x="7271791"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4"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grpSp>
        <p:nvGrpSpPr>
          <p:cNvPr id="317" name="Group 317"/>
          <p:cNvGrpSpPr/>
          <p:nvPr/>
        </p:nvGrpSpPr>
        <p:grpSpPr>
          <a:xfrm>
            <a:off x="2267743" y="-1"/>
            <a:ext cx="4824886" cy="1196976"/>
            <a:chOff x="0" y="0"/>
            <a:chExt cx="4824884" cy="1196975"/>
          </a:xfrm>
        </p:grpSpPr>
        <p:sp>
          <p:nvSpPr>
            <p:cNvPr id="315" name="Shape 315"/>
            <p:cNvSpPr/>
            <p:nvPr/>
          </p:nvSpPr>
          <p:spPr>
            <a:xfrm flipH="1">
              <a:off x="0" y="0"/>
              <a:ext cx="4824885"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3200"/>
              </a:pPr>
            </a:p>
          </p:txBody>
        </p:sp>
        <p:sp>
          <p:nvSpPr>
            <p:cNvPr id="316" name="Shape 316"/>
            <p:cNvSpPr/>
            <p:nvPr/>
          </p:nvSpPr>
          <p:spPr>
            <a:xfrm>
              <a:off x="0" y="0"/>
              <a:ext cx="4824885" cy="561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3200"/>
              </a:lvl1pPr>
            </a:lstStyle>
            <a:p>
              <a:pPr/>
              <a:r>
                <a:t>Wie?</a:t>
              </a:r>
            </a:p>
          </p:txBody>
        </p:sp>
      </p:grpSp>
      <p:grpSp>
        <p:nvGrpSpPr>
          <p:cNvPr id="320" name="Group 320"/>
          <p:cNvGrpSpPr/>
          <p:nvPr/>
        </p:nvGrpSpPr>
        <p:grpSpPr>
          <a:xfrm>
            <a:off x="-36513" y="6443662"/>
            <a:ext cx="9180514" cy="447041"/>
            <a:chOff x="0" y="0"/>
            <a:chExt cx="9180513" cy="447040"/>
          </a:xfrm>
        </p:grpSpPr>
        <p:sp>
          <p:nvSpPr>
            <p:cNvPr id="318" name="Shape 318"/>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319" name="Shape 319"/>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b="1" sz="2400"/>
              </a:pPr>
              <a:r>
                <a:rPr u="sng">
                  <a:solidFill>
                    <a:srgbClr val="0000FF"/>
                  </a:solidFill>
                  <a:uFill>
                    <a:solidFill>
                      <a:srgbClr val="0000FF"/>
                    </a:solidFill>
                  </a:uFill>
                  <a:hlinkClick r:id="rId3" invalidUrl="" action="" tgtFrame="" tooltip="" history="1" highlightClick="0" endSnd="0"/>
                </a:rPr>
                <a:t>				</a:t>
              </a: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321" name="Shape 321"/>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322" name="Shape 322"/>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323"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sp>
        <p:nvSpPr>
          <p:cNvPr id="324" name="Shape 324"/>
          <p:cNvSpPr/>
          <p:nvPr/>
        </p:nvSpPr>
        <p:spPr>
          <a:xfrm>
            <a:off x="467543" y="1556791"/>
            <a:ext cx="8352930" cy="151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vl1pPr>
          </a:lstStyle>
          <a:p>
            <a:pPr/>
            <a:r>
              <a:t>Samenwerking met Gemeente en inwoners - lokaal contactpersoon – energiecoaches – lokale alliantie van bedrijven. </a:t>
            </a:r>
          </a:p>
        </p:txBody>
      </p:sp>
      <p:pic>
        <p:nvPicPr>
          <p:cNvPr id="325" name="image3.png"/>
          <p:cNvPicPr>
            <a:picLocks noChangeAspect="1"/>
          </p:cNvPicPr>
          <p:nvPr/>
        </p:nvPicPr>
        <p:blipFill>
          <a:blip r:embed="rId5">
            <a:extLst/>
          </a:blip>
          <a:stretch>
            <a:fillRect/>
          </a:stretch>
        </p:blipFill>
        <p:spPr>
          <a:xfrm>
            <a:off x="7271791"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7"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grpSp>
        <p:nvGrpSpPr>
          <p:cNvPr id="330" name="Group 330"/>
          <p:cNvGrpSpPr/>
          <p:nvPr/>
        </p:nvGrpSpPr>
        <p:grpSpPr>
          <a:xfrm>
            <a:off x="2411411" y="-1"/>
            <a:ext cx="4752876" cy="1196976"/>
            <a:chOff x="0" y="0"/>
            <a:chExt cx="4752875" cy="1196975"/>
          </a:xfrm>
        </p:grpSpPr>
        <p:sp>
          <p:nvSpPr>
            <p:cNvPr id="328" name="Shape 328"/>
            <p:cNvSpPr/>
            <p:nvPr/>
          </p:nvSpPr>
          <p:spPr>
            <a:xfrm flipH="1">
              <a:off x="0" y="0"/>
              <a:ext cx="4752876"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3200"/>
              </a:pPr>
            </a:p>
          </p:txBody>
        </p:sp>
        <p:sp>
          <p:nvSpPr>
            <p:cNvPr id="329" name="Shape 329"/>
            <p:cNvSpPr/>
            <p:nvPr/>
          </p:nvSpPr>
          <p:spPr>
            <a:xfrm>
              <a:off x="0" y="0"/>
              <a:ext cx="4752876" cy="561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3200"/>
              </a:lvl1pPr>
            </a:lstStyle>
            <a:p>
              <a:pPr/>
              <a:r>
                <a:t> </a:t>
              </a:r>
            </a:p>
          </p:txBody>
        </p:sp>
      </p:grpSp>
      <p:grpSp>
        <p:nvGrpSpPr>
          <p:cNvPr id="333" name="Group 333"/>
          <p:cNvGrpSpPr/>
          <p:nvPr/>
        </p:nvGrpSpPr>
        <p:grpSpPr>
          <a:xfrm>
            <a:off x="-36513" y="6443662"/>
            <a:ext cx="9180514" cy="447041"/>
            <a:chOff x="0" y="0"/>
            <a:chExt cx="9180513" cy="447040"/>
          </a:xfrm>
        </p:grpSpPr>
        <p:sp>
          <p:nvSpPr>
            <p:cNvPr id="331" name="Shape 331"/>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332" name="Shape 332"/>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334" name="Shape 334"/>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335" name="Shape 335"/>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336"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sp>
        <p:nvSpPr>
          <p:cNvPr id="337" name="Shape 337"/>
          <p:cNvSpPr/>
          <p:nvPr/>
        </p:nvSpPr>
        <p:spPr>
          <a:xfrm>
            <a:off x="3851919" y="1556791"/>
            <a:ext cx="4968554" cy="222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vl1pPr>
          </a:lstStyle>
          <a:p>
            <a:pPr/>
            <a:r>
              <a:t>Bij alle projecten worden inwoners betrokken d.m.v. informatiebijeenkomsten. Inwoners/dorpsraad zijn ook vertegenwoordigd in projectgroep</a:t>
            </a:r>
          </a:p>
        </p:txBody>
      </p:sp>
      <p:pic>
        <p:nvPicPr>
          <p:cNvPr id="338" name="image3.png"/>
          <p:cNvPicPr>
            <a:picLocks noChangeAspect="1"/>
          </p:cNvPicPr>
          <p:nvPr/>
        </p:nvPicPr>
        <p:blipFill>
          <a:blip r:embed="rId5">
            <a:extLst/>
          </a:blip>
          <a:stretch>
            <a:fillRect/>
          </a:stretch>
        </p:blipFill>
        <p:spPr>
          <a:xfrm>
            <a:off x="7271791"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nvSpPr>
        <p:spPr>
          <a:xfrm>
            <a:off x="755649" y="6467792"/>
            <a:ext cx="7920040" cy="447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FFFFFF"/>
                </a:solidFill>
              </a:defRPr>
            </a:lvl1pPr>
          </a:lstStyle>
          <a:p>
            <a:pPr/>
            <a:r>
              <a:t>Weert Energie   Algemene ledenvergadering 24 november 2016</a:t>
            </a:r>
            <a:endParaRPr>
              <a:solidFill>
                <a:srgbClr val="888888"/>
              </a:solidFill>
            </a:endParaRPr>
          </a:p>
        </p:txBody>
      </p:sp>
      <p:sp>
        <p:nvSpPr>
          <p:cNvPr id="341" name="Shape 341"/>
          <p:cNvSpPr/>
          <p:nvPr/>
        </p:nvSpPr>
        <p:spPr>
          <a:xfrm flipV="1">
            <a:off x="2411413" y="-3"/>
            <a:ext cx="4608860" cy="1196976"/>
          </a:xfrm>
          <a:prstGeom prst="rect">
            <a:avLst/>
          </a:prstGeom>
          <a:solidFill>
            <a:srgbClr val="5B8F02"/>
          </a:solidFill>
          <a:ln w="12700">
            <a:miter lim="400000"/>
          </a:ln>
        </p:spPr>
        <p:txBody>
          <a:bodyPr lIns="45719" rIns="45719"/>
          <a:lstStyle/>
          <a:p>
            <a:pPr/>
          </a:p>
        </p:txBody>
      </p:sp>
      <p:sp>
        <p:nvSpPr>
          <p:cNvPr id="342" name="Shape 342"/>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343" name="Shape 343"/>
          <p:cNvSpPr/>
          <p:nvPr/>
        </p:nvSpPr>
        <p:spPr>
          <a:xfrm>
            <a:off x="9036050" y="0"/>
            <a:ext cx="180975" cy="6858000"/>
          </a:xfrm>
          <a:prstGeom prst="rect">
            <a:avLst/>
          </a:prstGeom>
          <a:solidFill>
            <a:srgbClr val="8AD002"/>
          </a:solidFill>
          <a:ln w="12700">
            <a:miter lim="400000"/>
          </a:ln>
        </p:spPr>
        <p:txBody>
          <a:bodyPr lIns="45719" rIns="45719"/>
          <a:lstStyle/>
          <a:p>
            <a:pPr/>
          </a:p>
        </p:txBody>
      </p:sp>
      <p:sp>
        <p:nvSpPr>
          <p:cNvPr id="344" name="Shape 344"/>
          <p:cNvSpPr/>
          <p:nvPr>
            <p:ph type="title" idx="4294967295"/>
          </p:nvPr>
        </p:nvSpPr>
        <p:spPr>
          <a:xfrm>
            <a:off x="2627313" y="274638"/>
            <a:ext cx="4392960" cy="922114"/>
          </a:xfrm>
          <a:prstGeom prst="rect">
            <a:avLst/>
          </a:prstGeom>
        </p:spPr>
        <p:txBody>
          <a:bodyPr/>
          <a:lstStyle>
            <a:lvl1pPr>
              <a:defRPr sz="3200"/>
            </a:lvl1pPr>
          </a:lstStyle>
          <a:p>
            <a:pPr/>
            <a:r>
              <a:t>Activiteiten</a:t>
            </a:r>
          </a:p>
        </p:txBody>
      </p:sp>
      <p:graphicFrame>
        <p:nvGraphicFramePr>
          <p:cNvPr id="345" name="Table 345"/>
          <p:cNvGraphicFramePr/>
          <p:nvPr/>
        </p:nvGraphicFramePr>
        <p:xfrm>
          <a:off x="611187" y="4776787"/>
          <a:ext cx="1757681" cy="150983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757679"/>
              </a:tblGrid>
              <a:tr h="170913">
                <a:tc>
                  <a:txBody>
                    <a:bodyPr/>
                    <a:lstStyle/>
                    <a:p>
                      <a:pPr algn="l">
                        <a:lnSpc>
                          <a:spcPct val="115000"/>
                        </a:lnSpc>
                        <a:defRPr sz="1100"/>
                      </a:pPr>
                    </a:p>
                  </a:txBody>
                  <a:tcPr marL="0" marR="0" marT="0" marB="0" anchor="t" anchorCtr="0" horzOverflow="overflow">
                    <a:lnL w="12700">
                      <a:miter lim="400000"/>
                    </a:lnL>
                    <a:lnR w="12700">
                      <a:miter lim="400000"/>
                    </a:lnR>
                    <a:lnT w="12700">
                      <a:miter lim="400000"/>
                    </a:lnT>
                    <a:lnB w="12700">
                      <a:miter lim="400000"/>
                    </a:lnB>
                    <a:noFill/>
                  </a:tcPr>
                </a:tc>
              </a:tr>
              <a:tr h="722046">
                <a:tc>
                  <a:txBody>
                    <a:bodyPr/>
                    <a:lstStyle/>
                    <a:p>
                      <a:pPr indent="457200" algn="l">
                        <a:lnSpc>
                          <a:spcPct val="115000"/>
                        </a:lnSpc>
                        <a:defRPr sz="1100">
                          <a:solidFill>
                            <a:srgbClr val="5B8F02"/>
                          </a:solidFill>
                        </a:defRPr>
                      </a:pPr>
                    </a:p>
                    <a:p>
                      <a:pPr marL="342900" indent="-342900" algn="l">
                        <a:lnSpc>
                          <a:spcPct val="115000"/>
                        </a:lnSpc>
                        <a:buSzPct val="100000"/>
                        <a:buFont typeface="Symbol"/>
                        <a:buChar char="•"/>
                        <a:defRPr b="1" sz="900">
                          <a:solidFill>
                            <a:srgbClr val="5B8F02"/>
                          </a:solidFill>
                        </a:defRPr>
                      </a:pPr>
                      <a:r>
                        <a:t>Energie acties in wijk:</a:t>
                      </a:r>
                      <a:endParaRPr sz="1100"/>
                    </a:p>
                    <a:p>
                      <a:pPr indent="457200" algn="l">
                        <a:lnSpc>
                          <a:spcPct val="115000"/>
                        </a:lnSpc>
                        <a:defRPr b="1" sz="900">
                          <a:solidFill>
                            <a:srgbClr val="5B8F02"/>
                          </a:solidFill>
                        </a:defRPr>
                      </a:pPr>
                      <a:r>
                        <a:t>- Zonnepark</a:t>
                      </a:r>
                      <a:endParaRPr sz="1100"/>
                    </a:p>
                    <a:p>
                      <a:pPr indent="457200" algn="l">
                        <a:lnSpc>
                          <a:spcPct val="115000"/>
                        </a:lnSpc>
                        <a:defRPr b="1" sz="900">
                          <a:solidFill>
                            <a:srgbClr val="5B8F02"/>
                          </a:solidFill>
                        </a:defRPr>
                      </a:pPr>
                      <a:r>
                        <a:t>- Buurtbatterij</a:t>
                      </a:r>
                      <a:endParaRPr sz="1100"/>
                    </a:p>
                    <a:p>
                      <a:pPr indent="457200" algn="l">
                        <a:lnSpc>
                          <a:spcPct val="115000"/>
                        </a:lnSpc>
                        <a:defRPr b="1" sz="900">
                          <a:solidFill>
                            <a:srgbClr val="5B8F02"/>
                          </a:solidFill>
                        </a:defRPr>
                      </a:pPr>
                      <a:r>
                        <a:t>- Warmtescan straten</a:t>
                      </a:r>
                    </a:p>
                  </a:txBody>
                  <a:tcPr marL="0" marR="0" marT="0" marB="0" anchor="t" anchorCtr="0" horzOverflow="overflow">
                    <a:lnL w="12700">
                      <a:miter lim="400000"/>
                    </a:lnL>
                    <a:lnR w="12700">
                      <a:miter lim="400000"/>
                    </a:lnR>
                    <a:lnT w="12700">
                      <a:miter lim="400000"/>
                    </a:lnT>
                    <a:lnB w="12700">
                      <a:miter lim="400000"/>
                    </a:lnB>
                    <a:noFill/>
                  </a:tcPr>
                </a:tc>
              </a:tr>
              <a:tr h="131619">
                <a:tc>
                  <a:txBody>
                    <a:bodyPr/>
                    <a:lstStyle/>
                    <a:p>
                      <a:pPr marL="342900" indent="-342900" algn="l">
                        <a:lnSpc>
                          <a:spcPct val="115000"/>
                        </a:lnSpc>
                        <a:buSzPct val="100000"/>
                        <a:buFont typeface="Symbol"/>
                        <a:buChar char="•"/>
                        <a:defRPr b="1" sz="900">
                          <a:solidFill>
                            <a:srgbClr val="5B8F02"/>
                          </a:solidFill>
                        </a:defRPr>
                      </a:pPr>
                      <a:r>
                        <a:t>Startbijeenkomst</a:t>
                      </a:r>
                    </a:p>
                  </a:txBody>
                  <a:tcPr marL="0" marR="0" marT="0" marB="0" anchor="t" anchorCtr="0" horzOverflow="overflow">
                    <a:lnL w="12700">
                      <a:miter lim="400000"/>
                    </a:lnL>
                    <a:lnR w="12700">
                      <a:miter lim="400000"/>
                    </a:lnR>
                    <a:lnT w="12700">
                      <a:miter lim="400000"/>
                    </a:lnT>
                    <a:lnB w="12700">
                      <a:miter lim="400000"/>
                    </a:lnB>
                    <a:noFill/>
                  </a:tcPr>
                </a:tc>
              </a:tr>
              <a:tr h="131619">
                <a:tc>
                  <a:txBody>
                    <a:bodyPr/>
                    <a:lstStyle/>
                    <a:p>
                      <a:pPr marL="342900" indent="-342900" algn="l">
                        <a:lnSpc>
                          <a:spcPct val="115000"/>
                        </a:lnSpc>
                        <a:buSzPct val="100000"/>
                        <a:buFont typeface="Symbol"/>
                        <a:buChar char="•"/>
                        <a:defRPr b="1" sz="900">
                          <a:solidFill>
                            <a:srgbClr val="5B8F02"/>
                          </a:solidFill>
                        </a:defRPr>
                      </a:pPr>
                      <a:r>
                        <a:t>Projectgroep</a:t>
                      </a:r>
                    </a:p>
                  </a:txBody>
                  <a:tcPr marL="0" marR="0" marT="0" marB="0" anchor="t" anchorCtr="0" horzOverflow="overflow">
                    <a:lnL w="12700">
                      <a:miter lim="400000"/>
                    </a:lnL>
                    <a:lnR w="12700">
                      <a:miter lim="400000"/>
                    </a:lnR>
                    <a:lnT w="12700">
                      <a:miter lim="400000"/>
                    </a:lnT>
                    <a:lnB w="12700">
                      <a:miter lim="400000"/>
                    </a:lnB>
                    <a:noFill/>
                  </a:tcPr>
                </a:tc>
              </a:tr>
              <a:tr h="131619">
                <a:tc>
                  <a:txBody>
                    <a:bodyPr/>
                    <a:lstStyle/>
                    <a:p>
                      <a:pPr marL="342900" indent="-342900" algn="l">
                        <a:lnSpc>
                          <a:spcPct val="115000"/>
                        </a:lnSpc>
                        <a:buSzPct val="100000"/>
                        <a:buFont typeface="Symbol"/>
                        <a:buChar char="•"/>
                        <a:defRPr b="1" sz="900">
                          <a:solidFill>
                            <a:srgbClr val="5B8F02"/>
                          </a:solidFill>
                        </a:defRPr>
                      </a:pPr>
                      <a:r>
                        <a:t>Nieuwsbrief</a:t>
                      </a:r>
                    </a:p>
                  </a:txBody>
                  <a:tcPr marL="0" marR="0" marT="0" marB="0" anchor="t" anchorCtr="0" horzOverflow="overflow">
                    <a:lnL w="12700">
                      <a:miter lim="400000"/>
                    </a:lnL>
                    <a:lnR w="12700">
                      <a:miter lim="400000"/>
                    </a:lnR>
                    <a:lnT w="12700">
                      <a:miter lim="400000"/>
                    </a:lnT>
                    <a:lnB w="12700">
                      <a:miter lim="400000"/>
                    </a:lnB>
                    <a:noFill/>
                  </a:tcPr>
                </a:tc>
              </a:tr>
              <a:tr h="222017">
                <a:tc>
                  <a:txBody>
                    <a:bodyPr/>
                    <a:lstStyle/>
                    <a:p>
                      <a:pPr algn="l">
                        <a:lnSpc>
                          <a:spcPct val="115000"/>
                        </a:lnSpc>
                        <a:defRPr sz="1800"/>
                      </a:pPr>
                      <a:r>
                        <a:rPr b="1" sz="1100"/>
                        <a:t>   </a:t>
                      </a:r>
                    </a:p>
                  </a:txBody>
                  <a:tcPr marL="0" marR="0" marT="0" marB="0" anchor="t" anchorCtr="0" horzOverflow="overflow">
                    <a:lnL w="12700">
                      <a:miter lim="400000"/>
                    </a:lnL>
                    <a:lnR w="12700">
                      <a:miter lim="400000"/>
                    </a:lnR>
                    <a:lnT w="12700">
                      <a:miter lim="400000"/>
                    </a:lnT>
                    <a:lnB w="12700">
                      <a:miter lim="400000"/>
                    </a:lnB>
                    <a:noFill/>
                  </a:tcPr>
                </a:tc>
              </a:tr>
            </a:tbl>
          </a:graphicData>
        </a:graphic>
      </p:graphicFrame>
      <p:grpSp>
        <p:nvGrpSpPr>
          <p:cNvPr id="361" name="Group 361"/>
          <p:cNvGrpSpPr/>
          <p:nvPr/>
        </p:nvGrpSpPr>
        <p:grpSpPr>
          <a:xfrm>
            <a:off x="683568" y="3028895"/>
            <a:ext cx="7704857" cy="1448282"/>
            <a:chOff x="0" y="0"/>
            <a:chExt cx="7704856" cy="1448281"/>
          </a:xfrm>
        </p:grpSpPr>
        <p:grpSp>
          <p:nvGrpSpPr>
            <p:cNvPr id="348" name="Group 348"/>
            <p:cNvGrpSpPr/>
            <p:nvPr/>
          </p:nvGrpSpPr>
          <p:grpSpPr>
            <a:xfrm>
              <a:off x="0" y="0"/>
              <a:ext cx="1448282" cy="1448282"/>
              <a:chOff x="0" y="0"/>
              <a:chExt cx="1448281" cy="1448281"/>
            </a:xfrm>
          </p:grpSpPr>
          <p:sp>
            <p:nvSpPr>
              <p:cNvPr id="346" name="Shape 346"/>
              <p:cNvSpPr/>
              <p:nvPr/>
            </p:nvSpPr>
            <p:spPr>
              <a:xfrm>
                <a:off x="0" y="0"/>
                <a:ext cx="1448282" cy="1448282"/>
              </a:xfrm>
              <a:prstGeom prst="roundRect">
                <a:avLst>
                  <a:gd name="adj" fmla="val 7500"/>
                </a:avLst>
              </a:prstGeom>
              <a:solidFill>
                <a:srgbClr val="FFC000"/>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2280">
                    <a:solidFill>
                      <a:srgbClr val="FFFFFF"/>
                    </a:solidFill>
                  </a:defRPr>
                </a:pPr>
              </a:p>
            </p:txBody>
          </p:sp>
          <p:sp>
            <p:nvSpPr>
              <p:cNvPr id="347" name="Shape 347"/>
              <p:cNvSpPr/>
              <p:nvPr/>
            </p:nvSpPr>
            <p:spPr>
              <a:xfrm>
                <a:off x="31781" y="348220"/>
                <a:ext cx="1384719"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280">
                    <a:solidFill>
                      <a:srgbClr val="FFFFFF"/>
                    </a:solidFill>
                  </a:defRPr>
                </a:lvl1pPr>
              </a:lstStyle>
              <a:p>
                <a:pPr/>
                <a:r>
                  <a:t>bewustwording </a:t>
                </a:r>
              </a:p>
            </p:txBody>
          </p:sp>
        </p:grpSp>
        <p:sp>
          <p:nvSpPr>
            <p:cNvPr id="349" name="Shape 349"/>
            <p:cNvSpPr/>
            <p:nvPr/>
          </p:nvSpPr>
          <p:spPr>
            <a:xfrm>
              <a:off x="1607592" y="564829"/>
              <a:ext cx="318623" cy="318623"/>
            </a:xfrm>
            <a:prstGeom prst="rightArrow">
              <a:avLst>
                <a:gd name="adj1" fmla="val 64000"/>
                <a:gd name="adj2" fmla="val 50000"/>
              </a:avLst>
            </a:prstGeom>
            <a:gradFill flip="none" rotWithShape="1">
              <a:gsLst>
                <a:gs pos="0">
                  <a:srgbClr val="B1C0DA"/>
                </a:gs>
                <a:gs pos="80000">
                  <a:srgbClr val="B1C0DA"/>
                </a:gs>
                <a:gs pos="100000">
                  <a:srgbClr val="B1C0DA"/>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nvGrpSpPr>
            <p:cNvPr id="352" name="Group 352"/>
            <p:cNvGrpSpPr/>
            <p:nvPr/>
          </p:nvGrpSpPr>
          <p:grpSpPr>
            <a:xfrm>
              <a:off x="2085525" y="0"/>
              <a:ext cx="1448282" cy="1448282"/>
              <a:chOff x="0" y="0"/>
              <a:chExt cx="1448281" cy="1448281"/>
            </a:xfrm>
          </p:grpSpPr>
          <p:sp>
            <p:nvSpPr>
              <p:cNvPr id="350" name="Shape 350"/>
              <p:cNvSpPr/>
              <p:nvPr/>
            </p:nvSpPr>
            <p:spPr>
              <a:xfrm>
                <a:off x="0" y="0"/>
                <a:ext cx="1448282" cy="1448282"/>
              </a:xfrm>
              <a:prstGeom prst="roundRect">
                <a:avLst>
                  <a:gd name="adj" fmla="val 7500"/>
                </a:avLst>
              </a:prstGeom>
              <a:solidFill>
                <a:srgbClr val="C00000"/>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2280">
                    <a:solidFill>
                      <a:srgbClr val="FFFFFF"/>
                    </a:solidFill>
                  </a:defRPr>
                </a:pPr>
              </a:p>
            </p:txBody>
          </p:sp>
          <p:sp>
            <p:nvSpPr>
              <p:cNvPr id="351" name="Shape 351"/>
              <p:cNvSpPr/>
              <p:nvPr/>
            </p:nvSpPr>
            <p:spPr>
              <a:xfrm>
                <a:off x="31781" y="513320"/>
                <a:ext cx="1384719" cy="421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280">
                    <a:solidFill>
                      <a:srgbClr val="FFFFFF"/>
                    </a:solidFill>
                  </a:defRPr>
                </a:lvl1pPr>
              </a:lstStyle>
              <a:p>
                <a:pPr/>
                <a:r>
                  <a:t>interesse</a:t>
                </a:r>
              </a:p>
            </p:txBody>
          </p:sp>
        </p:grpSp>
        <p:sp>
          <p:nvSpPr>
            <p:cNvPr id="353" name="Shape 353"/>
            <p:cNvSpPr/>
            <p:nvPr/>
          </p:nvSpPr>
          <p:spPr>
            <a:xfrm>
              <a:off x="3693117" y="564829"/>
              <a:ext cx="318623" cy="318623"/>
            </a:xfrm>
            <a:prstGeom prst="rightArrow">
              <a:avLst>
                <a:gd name="adj1" fmla="val 64000"/>
                <a:gd name="adj2" fmla="val 50000"/>
              </a:avLst>
            </a:prstGeom>
            <a:gradFill flip="none" rotWithShape="1">
              <a:gsLst>
                <a:gs pos="0">
                  <a:srgbClr val="B1C0DA"/>
                </a:gs>
                <a:gs pos="80000">
                  <a:srgbClr val="B1C0DA"/>
                </a:gs>
                <a:gs pos="100000">
                  <a:srgbClr val="B1C0DA"/>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nvGrpSpPr>
            <p:cNvPr id="356" name="Group 356"/>
            <p:cNvGrpSpPr/>
            <p:nvPr/>
          </p:nvGrpSpPr>
          <p:grpSpPr>
            <a:xfrm>
              <a:off x="4171050" y="0"/>
              <a:ext cx="1448282" cy="1448282"/>
              <a:chOff x="0" y="0"/>
              <a:chExt cx="1448281" cy="1448281"/>
            </a:xfrm>
          </p:grpSpPr>
          <p:sp>
            <p:nvSpPr>
              <p:cNvPr id="354" name="Shape 354"/>
              <p:cNvSpPr/>
              <p:nvPr/>
            </p:nvSpPr>
            <p:spPr>
              <a:xfrm>
                <a:off x="0" y="0"/>
                <a:ext cx="1448282" cy="1448282"/>
              </a:xfrm>
              <a:prstGeom prst="roundRect">
                <a:avLst>
                  <a:gd name="adj" fmla="val 7500"/>
                </a:avLst>
              </a:prstGeom>
              <a:gradFill flip="none" rotWithShape="1">
                <a:gsLst>
                  <a:gs pos="0">
                    <a:srgbClr val="2E5E97"/>
                  </a:gs>
                  <a:gs pos="80000">
                    <a:srgbClr val="3C7BC7"/>
                  </a:gs>
                  <a:gs pos="100000">
                    <a:srgbClr val="3A7CCA"/>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2280">
                    <a:solidFill>
                      <a:srgbClr val="FFFFFF"/>
                    </a:solidFill>
                  </a:defRPr>
                </a:pPr>
              </a:p>
            </p:txBody>
          </p:sp>
          <p:sp>
            <p:nvSpPr>
              <p:cNvPr id="355" name="Shape 355"/>
              <p:cNvSpPr/>
              <p:nvPr/>
            </p:nvSpPr>
            <p:spPr>
              <a:xfrm>
                <a:off x="31781" y="348220"/>
                <a:ext cx="1384719"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280">
                    <a:solidFill>
                      <a:srgbClr val="FFFFFF"/>
                    </a:solidFill>
                  </a:defRPr>
                </a:lvl1pPr>
              </a:lstStyle>
              <a:p>
                <a:pPr/>
                <a:r>
                  <a:t>besluitvorming</a:t>
                </a:r>
              </a:p>
            </p:txBody>
          </p:sp>
        </p:grpSp>
        <p:sp>
          <p:nvSpPr>
            <p:cNvPr id="357" name="Shape 357"/>
            <p:cNvSpPr/>
            <p:nvPr/>
          </p:nvSpPr>
          <p:spPr>
            <a:xfrm>
              <a:off x="5778642" y="564829"/>
              <a:ext cx="318623" cy="318623"/>
            </a:xfrm>
            <a:prstGeom prst="rightArrow">
              <a:avLst>
                <a:gd name="adj1" fmla="val 64000"/>
                <a:gd name="adj2" fmla="val 50000"/>
              </a:avLst>
            </a:prstGeom>
            <a:gradFill flip="none" rotWithShape="1">
              <a:gsLst>
                <a:gs pos="0">
                  <a:srgbClr val="B1C0DA"/>
                </a:gs>
                <a:gs pos="80000">
                  <a:srgbClr val="B1C0DA"/>
                </a:gs>
                <a:gs pos="100000">
                  <a:srgbClr val="B1C0DA"/>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p>
          </p:txBody>
        </p:sp>
        <p:grpSp>
          <p:nvGrpSpPr>
            <p:cNvPr id="360" name="Group 360"/>
            <p:cNvGrpSpPr/>
            <p:nvPr/>
          </p:nvGrpSpPr>
          <p:grpSpPr>
            <a:xfrm>
              <a:off x="6256575" y="0"/>
              <a:ext cx="1448282" cy="1448282"/>
              <a:chOff x="0" y="0"/>
              <a:chExt cx="1448281" cy="1448281"/>
            </a:xfrm>
          </p:grpSpPr>
          <p:sp>
            <p:nvSpPr>
              <p:cNvPr id="358" name="Shape 358"/>
              <p:cNvSpPr/>
              <p:nvPr/>
            </p:nvSpPr>
            <p:spPr>
              <a:xfrm>
                <a:off x="0" y="0"/>
                <a:ext cx="1448282" cy="1448282"/>
              </a:xfrm>
              <a:prstGeom prst="roundRect">
                <a:avLst>
                  <a:gd name="adj" fmla="val 7500"/>
                </a:avLst>
              </a:prstGeom>
              <a:solidFill>
                <a:srgbClr val="00B050"/>
              </a:soli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a:defRPr sz="2280">
                    <a:solidFill>
                      <a:srgbClr val="FFFFFF"/>
                    </a:solidFill>
                  </a:defRPr>
                </a:pPr>
              </a:p>
            </p:txBody>
          </p:sp>
          <p:sp>
            <p:nvSpPr>
              <p:cNvPr id="359" name="Shape 359"/>
              <p:cNvSpPr/>
              <p:nvPr/>
            </p:nvSpPr>
            <p:spPr>
              <a:xfrm>
                <a:off x="31781" y="348220"/>
                <a:ext cx="1384719" cy="751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280">
                    <a:solidFill>
                      <a:srgbClr val="FFFFFF"/>
                    </a:solidFill>
                  </a:defRPr>
                </a:lvl1pPr>
              </a:lstStyle>
              <a:p>
                <a:pPr/>
                <a:r>
                  <a:t>uitvoering</a:t>
                </a:r>
              </a:p>
            </p:txBody>
          </p:sp>
        </p:grpSp>
      </p:grpSp>
      <p:grpSp>
        <p:nvGrpSpPr>
          <p:cNvPr id="364" name="Group 364"/>
          <p:cNvGrpSpPr/>
          <p:nvPr/>
        </p:nvGrpSpPr>
        <p:grpSpPr>
          <a:xfrm>
            <a:off x="900112" y="4292600"/>
            <a:ext cx="914401" cy="914400"/>
            <a:chOff x="0" y="0"/>
            <a:chExt cx="914400" cy="914400"/>
          </a:xfrm>
        </p:grpSpPr>
        <p:sp>
          <p:nvSpPr>
            <p:cNvPr id="362" name="Shape 362"/>
            <p:cNvSpPr/>
            <p:nvPr/>
          </p:nvSpPr>
          <p:spPr>
            <a:xfrm>
              <a:off x="0" y="0"/>
              <a:ext cx="914400" cy="914400"/>
            </a:xfrm>
            <a:prstGeom prst="star8">
              <a:avLst>
                <a:gd name="adj" fmla="val 38250"/>
              </a:avLst>
            </a:prstGeom>
            <a:solidFill>
              <a:srgbClr val="FFC000"/>
            </a:solidFill>
            <a:ln w="38100" cap="flat">
              <a:solidFill>
                <a:srgbClr val="F2F2F2"/>
              </a:solidFill>
              <a:prstDash val="solid"/>
              <a:miter lim="800000"/>
            </a:ln>
            <a:effectLst/>
          </p:spPr>
          <p:txBody>
            <a:bodyPr wrap="square" lIns="45719" tIns="45719" rIns="45719" bIns="45719" numCol="1" anchor="t">
              <a:noAutofit/>
            </a:bodyPr>
            <a:lstStyle/>
            <a:p>
              <a:pPr/>
            </a:p>
          </p:txBody>
        </p:sp>
        <p:sp>
          <p:nvSpPr>
            <p:cNvPr id="363" name="Shape 363"/>
            <p:cNvSpPr/>
            <p:nvPr/>
          </p:nvSpPr>
          <p:spPr>
            <a:xfrm>
              <a:off x="134065" y="134065"/>
              <a:ext cx="646270"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200">
                  <a:latin typeface="Arial Black"/>
                  <a:ea typeface="Arial Black"/>
                  <a:cs typeface="Arial Black"/>
                  <a:sym typeface="Arial Black"/>
                </a:defRPr>
              </a:lvl1pPr>
            </a:lstStyle>
            <a:p>
              <a:pPr/>
              <a:r>
                <a:t> 1</a:t>
              </a:r>
            </a:p>
          </p:txBody>
        </p:sp>
      </p:grpSp>
      <p:grpSp>
        <p:nvGrpSpPr>
          <p:cNvPr id="367" name="Group 367"/>
          <p:cNvGrpSpPr/>
          <p:nvPr/>
        </p:nvGrpSpPr>
        <p:grpSpPr>
          <a:xfrm>
            <a:off x="2627686" y="2132386"/>
            <a:ext cx="954928" cy="954928"/>
            <a:chOff x="0" y="0"/>
            <a:chExt cx="954926" cy="954926"/>
          </a:xfrm>
        </p:grpSpPr>
        <p:sp>
          <p:nvSpPr>
            <p:cNvPr id="365" name="Shape 365"/>
            <p:cNvSpPr/>
            <p:nvPr/>
          </p:nvSpPr>
          <p:spPr>
            <a:xfrm rot="21444047">
              <a:off x="20263" y="20263"/>
              <a:ext cx="914401" cy="914401"/>
            </a:xfrm>
            <a:prstGeom prst="star8">
              <a:avLst>
                <a:gd name="adj" fmla="val 38250"/>
              </a:avLst>
            </a:prstGeom>
            <a:solidFill>
              <a:srgbClr val="C00000"/>
            </a:solidFill>
            <a:ln w="9525" cap="flat">
              <a:solidFill>
                <a:srgbClr val="000000"/>
              </a:solidFill>
              <a:prstDash val="solid"/>
              <a:miter lim="800000"/>
            </a:ln>
            <a:effectLst/>
          </p:spPr>
          <p:txBody>
            <a:bodyPr wrap="square" lIns="45719" tIns="45719" rIns="45719" bIns="45719" numCol="1" anchor="t">
              <a:noAutofit/>
            </a:bodyPr>
            <a:lstStyle/>
            <a:p>
              <a:pPr/>
            </a:p>
          </p:txBody>
        </p:sp>
        <p:sp>
          <p:nvSpPr>
            <p:cNvPr id="366" name="Shape 366"/>
            <p:cNvSpPr/>
            <p:nvPr/>
          </p:nvSpPr>
          <p:spPr>
            <a:xfrm rot="21444047">
              <a:off x="150675" y="154412"/>
              <a:ext cx="646269"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200">
                  <a:latin typeface="Arial Black"/>
                  <a:ea typeface="Arial Black"/>
                  <a:cs typeface="Arial Black"/>
                  <a:sym typeface="Arial Black"/>
                </a:defRPr>
              </a:lvl1pPr>
            </a:lstStyle>
            <a:p>
              <a:pPr/>
              <a:r>
                <a:t> 2</a:t>
              </a:r>
            </a:p>
          </p:txBody>
        </p:sp>
      </p:grpSp>
      <p:grpSp>
        <p:nvGrpSpPr>
          <p:cNvPr id="370" name="Group 370"/>
          <p:cNvGrpSpPr/>
          <p:nvPr/>
        </p:nvGrpSpPr>
        <p:grpSpPr>
          <a:xfrm>
            <a:off x="3924300" y="4365625"/>
            <a:ext cx="914400" cy="914400"/>
            <a:chOff x="0" y="0"/>
            <a:chExt cx="914400" cy="914400"/>
          </a:xfrm>
        </p:grpSpPr>
        <p:sp>
          <p:nvSpPr>
            <p:cNvPr id="368" name="Shape 368"/>
            <p:cNvSpPr/>
            <p:nvPr/>
          </p:nvSpPr>
          <p:spPr>
            <a:xfrm>
              <a:off x="0" y="0"/>
              <a:ext cx="914400" cy="914400"/>
            </a:xfrm>
            <a:prstGeom prst="star8">
              <a:avLst>
                <a:gd name="adj" fmla="val 38250"/>
              </a:avLst>
            </a:prstGeom>
            <a:solidFill>
              <a:schemeClr val="accent1"/>
            </a:solidFill>
            <a:ln w="38100" cap="flat">
              <a:solidFill>
                <a:srgbClr val="F2F2F2"/>
              </a:solidFill>
              <a:prstDash val="solid"/>
              <a:miter lim="800000"/>
            </a:ln>
            <a:effectLst/>
          </p:spPr>
          <p:txBody>
            <a:bodyPr wrap="square" lIns="45719" tIns="45719" rIns="45719" bIns="45719" numCol="1" anchor="t">
              <a:noAutofit/>
            </a:bodyPr>
            <a:lstStyle/>
            <a:p>
              <a:pPr/>
            </a:p>
          </p:txBody>
        </p:sp>
        <p:sp>
          <p:nvSpPr>
            <p:cNvPr id="369" name="Shape 369"/>
            <p:cNvSpPr/>
            <p:nvPr/>
          </p:nvSpPr>
          <p:spPr>
            <a:xfrm>
              <a:off x="134065" y="134065"/>
              <a:ext cx="646270"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200">
                  <a:latin typeface="Arial Black"/>
                  <a:ea typeface="Arial Black"/>
                  <a:cs typeface="Arial Black"/>
                  <a:sym typeface="Arial Black"/>
                </a:defRPr>
              </a:lvl1pPr>
            </a:lstStyle>
            <a:p>
              <a:pPr/>
              <a:r>
                <a:t> 3</a:t>
              </a:r>
            </a:p>
          </p:txBody>
        </p:sp>
      </p:grpSp>
      <p:grpSp>
        <p:nvGrpSpPr>
          <p:cNvPr id="373" name="Group 373"/>
          <p:cNvGrpSpPr/>
          <p:nvPr/>
        </p:nvGrpSpPr>
        <p:grpSpPr>
          <a:xfrm>
            <a:off x="5435600" y="2060575"/>
            <a:ext cx="914400" cy="914400"/>
            <a:chOff x="0" y="0"/>
            <a:chExt cx="914400" cy="914400"/>
          </a:xfrm>
        </p:grpSpPr>
        <p:sp>
          <p:nvSpPr>
            <p:cNvPr id="371" name="Shape 371"/>
            <p:cNvSpPr/>
            <p:nvPr/>
          </p:nvSpPr>
          <p:spPr>
            <a:xfrm>
              <a:off x="0" y="0"/>
              <a:ext cx="914400" cy="914400"/>
            </a:xfrm>
            <a:prstGeom prst="star8">
              <a:avLst>
                <a:gd name="adj" fmla="val 38250"/>
              </a:avLst>
            </a:prstGeom>
            <a:solidFill>
              <a:srgbClr val="00B050"/>
            </a:solidFill>
            <a:ln w="9525" cap="flat">
              <a:solidFill>
                <a:srgbClr val="000000"/>
              </a:solidFill>
              <a:prstDash val="solid"/>
              <a:miter lim="800000"/>
            </a:ln>
            <a:effectLst/>
          </p:spPr>
          <p:txBody>
            <a:bodyPr wrap="square" lIns="45719" tIns="45719" rIns="45719" bIns="45719" numCol="1" anchor="t">
              <a:noAutofit/>
            </a:bodyPr>
            <a:lstStyle/>
            <a:p>
              <a:pPr/>
            </a:p>
          </p:txBody>
        </p:sp>
        <p:sp>
          <p:nvSpPr>
            <p:cNvPr id="372" name="Shape 372"/>
            <p:cNvSpPr/>
            <p:nvPr/>
          </p:nvSpPr>
          <p:spPr>
            <a:xfrm>
              <a:off x="134065" y="134065"/>
              <a:ext cx="646270"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200">
                  <a:latin typeface="Arial Black"/>
                  <a:ea typeface="Arial Black"/>
                  <a:cs typeface="Arial Black"/>
                  <a:sym typeface="Arial Black"/>
                </a:defRPr>
              </a:lvl1pPr>
            </a:lstStyle>
            <a:p>
              <a:pPr/>
              <a:r>
                <a:t> 4</a:t>
              </a:r>
            </a:p>
          </p:txBody>
        </p:sp>
      </p:grpSp>
      <p:grpSp>
        <p:nvGrpSpPr>
          <p:cNvPr id="376" name="Group 376"/>
          <p:cNvGrpSpPr/>
          <p:nvPr/>
        </p:nvGrpSpPr>
        <p:grpSpPr>
          <a:xfrm>
            <a:off x="6948488" y="4365625"/>
            <a:ext cx="914401" cy="914400"/>
            <a:chOff x="0" y="0"/>
            <a:chExt cx="914400" cy="914400"/>
          </a:xfrm>
        </p:grpSpPr>
        <p:sp>
          <p:nvSpPr>
            <p:cNvPr id="374" name="Shape 374"/>
            <p:cNvSpPr/>
            <p:nvPr/>
          </p:nvSpPr>
          <p:spPr>
            <a:xfrm>
              <a:off x="0" y="0"/>
              <a:ext cx="914400" cy="914400"/>
            </a:xfrm>
            <a:prstGeom prst="star8">
              <a:avLst>
                <a:gd name="adj" fmla="val 38250"/>
              </a:avLst>
            </a:prstGeom>
            <a:solidFill>
              <a:srgbClr val="943634"/>
            </a:solidFill>
            <a:ln w="9525" cap="flat">
              <a:solidFill>
                <a:srgbClr val="000000"/>
              </a:solidFill>
              <a:prstDash val="solid"/>
              <a:miter lim="800000"/>
            </a:ln>
            <a:effectLst/>
          </p:spPr>
          <p:txBody>
            <a:bodyPr wrap="square" lIns="45719" tIns="45719" rIns="45719" bIns="45719" numCol="1" anchor="t">
              <a:noAutofit/>
            </a:bodyPr>
            <a:lstStyle/>
            <a:p>
              <a:pPr/>
            </a:p>
          </p:txBody>
        </p:sp>
        <p:sp>
          <p:nvSpPr>
            <p:cNvPr id="375" name="Shape 375"/>
            <p:cNvSpPr/>
            <p:nvPr/>
          </p:nvSpPr>
          <p:spPr>
            <a:xfrm>
              <a:off x="134065" y="134065"/>
              <a:ext cx="646270"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200">
                  <a:latin typeface="Arial Black"/>
                  <a:ea typeface="Arial Black"/>
                  <a:cs typeface="Arial Black"/>
                  <a:sym typeface="Arial Black"/>
                </a:defRPr>
              </a:lvl1pPr>
            </a:lstStyle>
            <a:p>
              <a:pPr/>
              <a:r>
                <a:t> 5</a:t>
              </a:r>
            </a:p>
          </p:txBody>
        </p:sp>
      </p:grpSp>
      <p:sp>
        <p:nvSpPr>
          <p:cNvPr id="377" name="Shape 377"/>
          <p:cNvSpPr/>
          <p:nvPr/>
        </p:nvSpPr>
        <p:spPr>
          <a:xfrm>
            <a:off x="0" y="-455330"/>
            <a:ext cx="1812358" cy="2282259"/>
          </a:xfrm>
          <a:prstGeom prst="rect">
            <a:avLst/>
          </a:prstGeom>
          <a:ln w="12700">
            <a:miter lim="400000"/>
          </a:ln>
          <a:extLst>
            <a:ext uri="{C572A759-6A51-4108-AA02-DFA0A04FC94B}">
              <ma14:wrappingTextBoxFlag xmlns:ma14="http://schemas.microsoft.com/office/mac/drawingml/2011/main" val="1"/>
            </a:ext>
          </a:extLst>
        </p:spPr>
        <p:txBody>
          <a:bodyPr wrap="none" lIns="899828" tIns="899828" rIns="899828" bIns="899828" anchor="ctr">
            <a:spAutoFit/>
          </a:bodyPr>
          <a:lstStyle/>
          <a:p>
            <a:pPr>
              <a:defRPr b="1" sz="900"/>
            </a:pPr>
          </a:p>
          <a:p>
            <a:pPr>
              <a:defRPr b="1" sz="900"/>
            </a:pPr>
            <a:br/>
            <a:endParaRPr sz="700"/>
          </a:p>
        </p:txBody>
      </p:sp>
      <p:sp>
        <p:nvSpPr>
          <p:cNvPr id="378" name="Shape 378"/>
          <p:cNvSpPr/>
          <p:nvPr/>
        </p:nvSpPr>
        <p:spPr>
          <a:xfrm>
            <a:off x="0" y="697229"/>
            <a:ext cx="127000" cy="891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br/>
          </a:p>
        </p:txBody>
      </p:sp>
      <p:sp>
        <p:nvSpPr>
          <p:cNvPr id="379" name="Shape 379"/>
          <p:cNvSpPr/>
          <p:nvPr/>
        </p:nvSpPr>
        <p:spPr>
          <a:xfrm>
            <a:off x="684212" y="6401083"/>
            <a:ext cx="2698751" cy="2371159"/>
          </a:xfrm>
          <a:prstGeom prst="rect">
            <a:avLst/>
          </a:prstGeom>
          <a:ln w="12700">
            <a:miter lim="400000"/>
          </a:ln>
          <a:extLst>
            <a:ext uri="{C572A759-6A51-4108-AA02-DFA0A04FC94B}">
              <ma14:wrappingTextBoxFlag xmlns:ma14="http://schemas.microsoft.com/office/mac/drawingml/2011/main" val="1"/>
            </a:ext>
          </a:extLst>
        </p:spPr>
        <p:txBody>
          <a:bodyPr lIns="899828" tIns="899828" rIns="899828" bIns="899828" anchor="ctr">
            <a:spAutoFit/>
          </a:bodyPr>
          <a:lstStyle/>
          <a:p>
            <a:pPr>
              <a:defRPr sz="700"/>
            </a:pPr>
          </a:p>
          <a:p>
            <a:pPr>
              <a:defRPr b="1" sz="1100"/>
            </a:pPr>
            <a:br>
              <a:rPr sz="700"/>
            </a:br>
            <a:endParaRPr sz="700"/>
          </a:p>
          <a:p>
            <a:pPr>
              <a:buSzPct val="100000"/>
              <a:buChar char="•"/>
              <a:defRPr i="1" sz="900"/>
            </a:pPr>
            <a:br>
              <a:rPr sz="700"/>
            </a:br>
          </a:p>
        </p:txBody>
      </p:sp>
      <p:sp>
        <p:nvSpPr>
          <p:cNvPr id="380" name="Shape 380"/>
          <p:cNvSpPr/>
          <p:nvPr/>
        </p:nvSpPr>
        <p:spPr>
          <a:xfrm>
            <a:off x="1619250" y="1557337"/>
            <a:ext cx="1018540" cy="21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900"/>
            </a:lvl1pPr>
          </a:lstStyle>
          <a:p>
            <a:pPr/>
            <a:r>
              <a:t>	</a:t>
            </a:r>
          </a:p>
        </p:txBody>
      </p:sp>
      <p:sp>
        <p:nvSpPr>
          <p:cNvPr id="381" name="Shape 381"/>
          <p:cNvSpPr/>
          <p:nvPr/>
        </p:nvSpPr>
        <p:spPr>
          <a:xfrm>
            <a:off x="755650" y="2133600"/>
            <a:ext cx="1368425" cy="726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Char char="•"/>
              <a:defRPr b="1" sz="900"/>
            </a:pPr>
            <a:r>
              <a:t>Buurtenergiedag	</a:t>
            </a:r>
            <a:endParaRPr sz="700"/>
          </a:p>
          <a:p>
            <a:pPr>
              <a:buSzPct val="100000"/>
              <a:buChar char="•"/>
              <a:defRPr b="1" sz="900"/>
            </a:pPr>
            <a:r>
              <a:t>Vertrouwenspersoon</a:t>
            </a:r>
            <a:endParaRPr sz="700"/>
          </a:p>
          <a:p>
            <a:pPr>
              <a:buSzPct val="100000"/>
              <a:buChar char="•"/>
              <a:defRPr b="1" sz="900"/>
            </a:pPr>
            <a:r>
              <a:t>Warmtescns</a:t>
            </a:r>
            <a:endParaRPr sz="700"/>
          </a:p>
          <a:p>
            <a:pPr>
              <a:buSzPct val="100000"/>
              <a:buChar char="•"/>
              <a:defRPr b="1" sz="900"/>
            </a:pPr>
            <a:r>
              <a:t>Artikelen</a:t>
            </a:r>
          </a:p>
        </p:txBody>
      </p:sp>
      <p:sp>
        <p:nvSpPr>
          <p:cNvPr id="382" name="Shape 382"/>
          <p:cNvSpPr/>
          <p:nvPr/>
        </p:nvSpPr>
        <p:spPr>
          <a:xfrm>
            <a:off x="6588125" y="2133600"/>
            <a:ext cx="2286000" cy="599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pPr>
            <a:r>
              <a:t>Persoonlijke Energie Planning</a:t>
            </a:r>
            <a:endParaRPr sz="700"/>
          </a:p>
          <a:p>
            <a:pPr>
              <a:defRPr b="1" sz="900"/>
            </a:pPr>
            <a:r>
              <a:t>Kennismaking bedrijven</a:t>
            </a:r>
            <a:endParaRPr sz="700"/>
          </a:p>
          <a:p>
            <a:pPr>
              <a:defRPr b="1" sz="900"/>
            </a:pPr>
            <a:r>
              <a:t>Vertrouwenspersoon</a:t>
            </a:r>
          </a:p>
          <a:p>
            <a:pPr>
              <a:defRPr b="1" sz="900"/>
            </a:pPr>
            <a:r>
              <a:t>Energiecoach</a:t>
            </a:r>
          </a:p>
        </p:txBody>
      </p:sp>
      <p:sp>
        <p:nvSpPr>
          <p:cNvPr id="383" name="Shape 383"/>
          <p:cNvSpPr/>
          <p:nvPr/>
        </p:nvSpPr>
        <p:spPr>
          <a:xfrm>
            <a:off x="6659563" y="5445125"/>
            <a:ext cx="1782762" cy="853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900"/>
            </a:pPr>
            <a:r>
              <a:t>Persoonlijke Energie Planning</a:t>
            </a:r>
          </a:p>
          <a:p>
            <a:pPr>
              <a:defRPr b="1" sz="900"/>
            </a:pPr>
            <a:r>
              <a:t>Energiecoach</a:t>
            </a:r>
          </a:p>
          <a:p>
            <a:pPr>
              <a:defRPr b="1" sz="900"/>
            </a:pPr>
            <a:r>
              <a:t>Offertes</a:t>
            </a:r>
          </a:p>
          <a:p>
            <a:pPr>
              <a:defRPr b="1" sz="900"/>
            </a:pPr>
            <a:r>
              <a:t>Financiering</a:t>
            </a:r>
          </a:p>
          <a:p>
            <a:pPr>
              <a:defRPr b="1" sz="900"/>
            </a:pPr>
            <a:r>
              <a:t>Face-to-face</a:t>
            </a:r>
          </a:p>
          <a:p>
            <a:pPr>
              <a:defRPr b="1" sz="900"/>
            </a:pPr>
            <a:r>
              <a:t>buurtenergiedag</a:t>
            </a:r>
          </a:p>
        </p:txBody>
      </p:sp>
      <p:sp>
        <p:nvSpPr>
          <p:cNvPr id="384" name="Shape 384"/>
          <p:cNvSpPr/>
          <p:nvPr/>
        </p:nvSpPr>
        <p:spPr>
          <a:xfrm>
            <a:off x="3492500" y="5300662"/>
            <a:ext cx="1871664" cy="98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Char char="•"/>
              <a:defRPr b="1" sz="900"/>
            </a:pPr>
            <a:r>
              <a:t>Buurtbijeenkomst</a:t>
            </a:r>
            <a:endParaRPr sz="700"/>
          </a:p>
          <a:p>
            <a:pPr>
              <a:buSzPct val="100000"/>
              <a:buChar char="•"/>
              <a:defRPr b="1" sz="900"/>
            </a:pPr>
            <a:r>
              <a:t>Op de koffie bij de buren</a:t>
            </a:r>
            <a:endParaRPr sz="700"/>
          </a:p>
          <a:p>
            <a:pPr>
              <a:buSzPct val="100000"/>
              <a:buChar char="•"/>
              <a:defRPr b="1" sz="900"/>
            </a:pPr>
            <a:r>
              <a:t>PEP</a:t>
            </a:r>
            <a:endParaRPr sz="700"/>
          </a:p>
          <a:p>
            <a:pPr>
              <a:buSzPct val="100000"/>
              <a:buChar char="•"/>
              <a:defRPr b="1" sz="900"/>
            </a:pPr>
            <a:r>
              <a:t>Nieuwsbrief</a:t>
            </a:r>
            <a:endParaRPr sz="700"/>
          </a:p>
          <a:p>
            <a:pPr>
              <a:buSzPct val="100000"/>
              <a:buChar char="•"/>
              <a:defRPr b="1" sz="900"/>
            </a:pPr>
            <a:r>
              <a:t>PEP talk</a:t>
            </a:r>
            <a:endParaRPr sz="700"/>
          </a:p>
          <a:p>
            <a:pPr>
              <a:buSzPct val="100000"/>
              <a:buChar char="•"/>
              <a:defRPr b="1" sz="900"/>
            </a:pPr>
            <a:r>
              <a:t>Nieuwsbrief</a:t>
            </a:r>
            <a:endParaRPr sz="700"/>
          </a:p>
          <a:p>
            <a:pPr>
              <a:buSzPct val="100000"/>
              <a:buChar char="•"/>
              <a:defRPr b="1" sz="900"/>
            </a:pPr>
            <a:r>
              <a:t>Facebook ervaringen</a:t>
            </a:r>
          </a:p>
        </p:txBody>
      </p:sp>
      <p:pic>
        <p:nvPicPr>
          <p:cNvPr id="385" name="image2.png"/>
          <p:cNvPicPr>
            <a:picLocks noChangeAspect="1"/>
          </p:cNvPicPr>
          <p:nvPr/>
        </p:nvPicPr>
        <p:blipFill>
          <a:blip r:embed="rId2">
            <a:extLst/>
          </a:blip>
          <a:stretch>
            <a:fillRect/>
          </a:stretch>
        </p:blipFill>
        <p:spPr>
          <a:xfrm>
            <a:off x="0" y="115887"/>
            <a:ext cx="2268539" cy="998539"/>
          </a:xfrm>
          <a:prstGeom prst="rect">
            <a:avLst/>
          </a:prstGeom>
          <a:ln w="12700">
            <a:miter lim="400000"/>
          </a:ln>
        </p:spPr>
      </p:pic>
      <p:grpSp>
        <p:nvGrpSpPr>
          <p:cNvPr id="388" name="Group 388"/>
          <p:cNvGrpSpPr/>
          <p:nvPr/>
        </p:nvGrpSpPr>
        <p:grpSpPr>
          <a:xfrm>
            <a:off x="-36513" y="6443662"/>
            <a:ext cx="9180514" cy="447041"/>
            <a:chOff x="0" y="0"/>
            <a:chExt cx="9180513" cy="447040"/>
          </a:xfrm>
        </p:grpSpPr>
        <p:sp>
          <p:nvSpPr>
            <p:cNvPr id="386" name="Shape 386"/>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387" name="Shape 387"/>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pic>
        <p:nvPicPr>
          <p:cNvPr id="389" name="image3.png"/>
          <p:cNvPicPr>
            <a:picLocks noChangeAspect="1"/>
          </p:cNvPicPr>
          <p:nvPr/>
        </p:nvPicPr>
        <p:blipFill>
          <a:blip r:embed="rId4">
            <a:extLst/>
          </a:blip>
          <a:stretch>
            <a:fillRect/>
          </a:stretch>
        </p:blipFill>
        <p:spPr>
          <a:xfrm>
            <a:off x="7271791"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5"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grpSp>
        <p:nvGrpSpPr>
          <p:cNvPr id="128" name="Group 128"/>
          <p:cNvGrpSpPr/>
          <p:nvPr/>
        </p:nvGrpSpPr>
        <p:grpSpPr>
          <a:xfrm>
            <a:off x="2411410" y="-1"/>
            <a:ext cx="4536854" cy="1196976"/>
            <a:chOff x="0" y="0"/>
            <a:chExt cx="4536852" cy="1196975"/>
          </a:xfrm>
        </p:grpSpPr>
        <p:sp>
          <p:nvSpPr>
            <p:cNvPr id="126" name="Shape 126"/>
            <p:cNvSpPr/>
            <p:nvPr/>
          </p:nvSpPr>
          <p:spPr>
            <a:xfrm flipH="1">
              <a:off x="0" y="0"/>
              <a:ext cx="4536853"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3200"/>
              </a:pPr>
            </a:p>
          </p:txBody>
        </p:sp>
        <p:sp>
          <p:nvSpPr>
            <p:cNvPr id="127" name="Shape 127"/>
            <p:cNvSpPr/>
            <p:nvPr/>
          </p:nvSpPr>
          <p:spPr>
            <a:xfrm>
              <a:off x="0" y="0"/>
              <a:ext cx="4536853" cy="561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3200"/>
              </a:lvl1pPr>
            </a:lstStyle>
            <a:p>
              <a:pPr/>
              <a:r>
                <a:t>WeertEnergie</a:t>
              </a:r>
            </a:p>
          </p:txBody>
        </p:sp>
      </p:grpSp>
      <p:grpSp>
        <p:nvGrpSpPr>
          <p:cNvPr id="131" name="Group 131"/>
          <p:cNvGrpSpPr/>
          <p:nvPr/>
        </p:nvGrpSpPr>
        <p:grpSpPr>
          <a:xfrm>
            <a:off x="-36513" y="6443662"/>
            <a:ext cx="9180514" cy="447041"/>
            <a:chOff x="0" y="0"/>
            <a:chExt cx="9180513" cy="447040"/>
          </a:xfrm>
        </p:grpSpPr>
        <p:sp>
          <p:nvSpPr>
            <p:cNvPr id="129" name="Shape 129"/>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130" name="Shape 130"/>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132" name="Shape 132"/>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133" name="Shape 133"/>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134"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sp>
        <p:nvSpPr>
          <p:cNvPr id="135" name="Shape 135"/>
          <p:cNvSpPr/>
          <p:nvPr/>
        </p:nvSpPr>
        <p:spPr>
          <a:xfrm>
            <a:off x="3707903" y="1700808"/>
            <a:ext cx="5184578" cy="222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WeertEnergie </a:t>
            </a:r>
            <a:r>
              <a:rPr b="0"/>
              <a:t>is een coöperatie zonder winstoogmerk waar alle inwoners, bedrijven en organisaties van Weert en omstreken lid van kunnen worden. </a:t>
            </a:r>
            <a:endParaRPr b="0"/>
          </a:p>
          <a:p>
            <a:pPr>
              <a:defRPr sz="2400"/>
            </a:pPr>
            <a:r>
              <a:t>Ieder lid heeft 1 stem.</a:t>
            </a:r>
          </a:p>
        </p:txBody>
      </p:sp>
      <p:pic>
        <p:nvPicPr>
          <p:cNvPr id="136" name="image3.png"/>
          <p:cNvPicPr>
            <a:picLocks noChangeAspect="1"/>
          </p:cNvPicPr>
          <p:nvPr/>
        </p:nvPicPr>
        <p:blipFill>
          <a:blip r:embed="rId5">
            <a:extLst/>
          </a:blip>
          <a:stretch>
            <a:fillRect/>
          </a:stretch>
        </p:blipFill>
        <p:spPr>
          <a:xfrm>
            <a:off x="7092280"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93" name="Group 393"/>
          <p:cNvGrpSpPr/>
          <p:nvPr/>
        </p:nvGrpSpPr>
        <p:grpSpPr>
          <a:xfrm>
            <a:off x="2411411" y="-1"/>
            <a:ext cx="4608860" cy="1196976"/>
            <a:chOff x="0" y="0"/>
            <a:chExt cx="4608858" cy="1196975"/>
          </a:xfrm>
        </p:grpSpPr>
        <p:sp>
          <p:nvSpPr>
            <p:cNvPr id="391" name="Shape 391"/>
            <p:cNvSpPr/>
            <p:nvPr/>
          </p:nvSpPr>
          <p:spPr>
            <a:xfrm flipH="1">
              <a:off x="0" y="0"/>
              <a:ext cx="4608859"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defRPr sz="3200"/>
              </a:pPr>
            </a:p>
          </p:txBody>
        </p:sp>
        <p:sp>
          <p:nvSpPr>
            <p:cNvPr id="392" name="Shape 392"/>
            <p:cNvSpPr/>
            <p:nvPr/>
          </p:nvSpPr>
          <p:spPr>
            <a:xfrm>
              <a:off x="0" y="0"/>
              <a:ext cx="4608859" cy="561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3200"/>
              </a:lvl1pPr>
            </a:lstStyle>
            <a:p>
              <a:pPr/>
              <a:r>
                <a:t>	woningniveau</a:t>
              </a:r>
            </a:p>
          </p:txBody>
        </p:sp>
      </p:grpSp>
      <p:sp>
        <p:nvSpPr>
          <p:cNvPr id="394" name="Shape 394"/>
          <p:cNvSpPr/>
          <p:nvPr/>
        </p:nvSpPr>
        <p:spPr>
          <a:xfrm flipV="1">
            <a:off x="-36514" y="6453187"/>
            <a:ext cx="9180515" cy="414338"/>
          </a:xfrm>
          <a:prstGeom prst="rect">
            <a:avLst/>
          </a:prstGeom>
          <a:solidFill>
            <a:srgbClr val="5B8F02"/>
          </a:solidFill>
          <a:ln w="12700">
            <a:miter lim="400000"/>
          </a:ln>
        </p:spPr>
        <p:txBody>
          <a:bodyPr lIns="45719" rIns="45719"/>
          <a:lstStyle/>
          <a:p>
            <a:pPr/>
          </a:p>
        </p:txBody>
      </p:sp>
      <p:sp>
        <p:nvSpPr>
          <p:cNvPr id="395" name="Shape 395"/>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396" name="Shape 396"/>
          <p:cNvSpPr/>
          <p:nvPr/>
        </p:nvSpPr>
        <p:spPr>
          <a:xfrm>
            <a:off x="9053511" y="0"/>
            <a:ext cx="180976" cy="6858000"/>
          </a:xfrm>
          <a:prstGeom prst="rect">
            <a:avLst/>
          </a:prstGeom>
          <a:solidFill>
            <a:srgbClr val="8AD002"/>
          </a:solidFill>
          <a:ln w="12700">
            <a:miter lim="400000"/>
          </a:ln>
        </p:spPr>
        <p:txBody>
          <a:bodyPr lIns="45719" rIns="45719"/>
          <a:lstStyle/>
          <a:p>
            <a:pPr/>
          </a:p>
        </p:txBody>
      </p:sp>
      <p:pic>
        <p:nvPicPr>
          <p:cNvPr id="397" name="image2.png"/>
          <p:cNvPicPr>
            <a:picLocks noChangeAspect="1"/>
          </p:cNvPicPr>
          <p:nvPr/>
        </p:nvPicPr>
        <p:blipFill>
          <a:blip r:embed="rId2">
            <a:extLst/>
          </a:blip>
          <a:stretch>
            <a:fillRect/>
          </a:stretch>
        </p:blipFill>
        <p:spPr>
          <a:xfrm>
            <a:off x="0" y="115887"/>
            <a:ext cx="2268539" cy="998539"/>
          </a:xfrm>
          <a:prstGeom prst="rect">
            <a:avLst/>
          </a:prstGeom>
          <a:ln w="12700">
            <a:miter lim="400000"/>
          </a:ln>
        </p:spPr>
      </p:pic>
      <p:sp>
        <p:nvSpPr>
          <p:cNvPr id="398" name="Shape 398"/>
          <p:cNvSpPr/>
          <p:nvPr/>
        </p:nvSpPr>
        <p:spPr>
          <a:xfrm>
            <a:off x="4283967" y="1700808"/>
            <a:ext cx="4392490"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 </a:t>
            </a:r>
          </a:p>
        </p:txBody>
      </p:sp>
      <p:grpSp>
        <p:nvGrpSpPr>
          <p:cNvPr id="424" name="Group 424"/>
          <p:cNvGrpSpPr/>
          <p:nvPr/>
        </p:nvGrpSpPr>
        <p:grpSpPr>
          <a:xfrm>
            <a:off x="251519" y="1484783"/>
            <a:ext cx="8640962" cy="4896545"/>
            <a:chOff x="0" y="0"/>
            <a:chExt cx="8640960" cy="4896543"/>
          </a:xfrm>
        </p:grpSpPr>
        <p:grpSp>
          <p:nvGrpSpPr>
            <p:cNvPr id="401" name="Group 401"/>
            <p:cNvGrpSpPr/>
            <p:nvPr/>
          </p:nvGrpSpPr>
          <p:grpSpPr>
            <a:xfrm>
              <a:off x="-1" y="-1"/>
              <a:ext cx="8640962" cy="1419998"/>
              <a:chOff x="0" y="0"/>
              <a:chExt cx="8640960" cy="1419996"/>
            </a:xfrm>
          </p:grpSpPr>
          <p:sp>
            <p:nvSpPr>
              <p:cNvPr id="399" name="Shape 399"/>
              <p:cNvSpPr/>
              <p:nvPr/>
            </p:nvSpPr>
            <p:spPr>
              <a:xfrm>
                <a:off x="0" y="0"/>
                <a:ext cx="8640961" cy="1419997"/>
              </a:xfrm>
              <a:prstGeom prst="rect">
                <a:avLst/>
              </a:prstGeom>
              <a:solidFill>
                <a:schemeClr val="accent1"/>
              </a:solidFill>
              <a:ln w="25400" cap="flat">
                <a:solidFill>
                  <a:srgbClr val="FFFFFF"/>
                </a:solidFill>
                <a:prstDash val="solid"/>
                <a:round/>
              </a:ln>
              <a:effectLst/>
            </p:spPr>
            <p:txBody>
              <a:bodyPr wrap="square" lIns="45719" tIns="45719" rIns="45719" bIns="45719" numCol="1" anchor="t">
                <a:noAutofit/>
              </a:bodyPr>
              <a:lstStyle/>
              <a:p>
                <a:pPr>
                  <a:defRPr sz="2236">
                    <a:solidFill>
                      <a:srgbClr val="FFFFFF"/>
                    </a:solidFill>
                  </a:defRPr>
                </a:pPr>
              </a:p>
            </p:txBody>
          </p:sp>
          <p:sp>
            <p:nvSpPr>
              <p:cNvPr id="400" name="Shape 400"/>
              <p:cNvSpPr/>
              <p:nvPr/>
            </p:nvSpPr>
            <p:spPr>
              <a:xfrm>
                <a:off x="0" y="0"/>
                <a:ext cx="8640961" cy="421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236">
                    <a:solidFill>
                      <a:srgbClr val="FFFFFF"/>
                    </a:solidFill>
                  </a:defRPr>
                </a:lvl1pPr>
              </a:lstStyle>
              <a:p>
                <a:pPr/>
                <a:r>
                  <a:t>particuliere woningbezitter </a:t>
                </a:r>
              </a:p>
            </p:txBody>
          </p:sp>
        </p:grpSp>
        <p:grpSp>
          <p:nvGrpSpPr>
            <p:cNvPr id="404" name="Group 404"/>
            <p:cNvGrpSpPr/>
            <p:nvPr/>
          </p:nvGrpSpPr>
          <p:grpSpPr>
            <a:xfrm>
              <a:off x="-1" y="1445920"/>
              <a:ext cx="1212204" cy="3035858"/>
              <a:chOff x="0" y="0"/>
              <a:chExt cx="1212202" cy="3035857"/>
            </a:xfrm>
          </p:grpSpPr>
          <p:sp>
            <p:nvSpPr>
              <p:cNvPr id="402" name="Shape 402"/>
              <p:cNvSpPr/>
              <p:nvPr/>
            </p:nvSpPr>
            <p:spPr>
              <a:xfrm>
                <a:off x="0" y="-1"/>
                <a:ext cx="1212203" cy="3035859"/>
              </a:xfrm>
              <a:prstGeom prst="rect">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08">
                    <a:solidFill>
                      <a:srgbClr val="FFFFFF"/>
                    </a:solidFill>
                  </a:defRPr>
                </a:pPr>
              </a:p>
            </p:txBody>
          </p:sp>
          <p:sp>
            <p:nvSpPr>
              <p:cNvPr id="403" name="Shape 403"/>
              <p:cNvSpPr/>
              <p:nvPr/>
            </p:nvSpPr>
            <p:spPr>
              <a:xfrm>
                <a:off x="0" y="913408"/>
                <a:ext cx="1212203" cy="1209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908">
                    <a:solidFill>
                      <a:srgbClr val="FFFFFF"/>
                    </a:solidFill>
                  </a:defRPr>
                </a:lvl1pPr>
              </a:lstStyle>
              <a:p>
                <a:pPr/>
                <a:r>
                  <a:t>persoonlijk Energie Planning(PEP)</a:t>
                </a:r>
              </a:p>
            </p:txBody>
          </p:sp>
        </p:grpSp>
        <p:grpSp>
          <p:nvGrpSpPr>
            <p:cNvPr id="407" name="Group 407"/>
            <p:cNvGrpSpPr/>
            <p:nvPr/>
          </p:nvGrpSpPr>
          <p:grpSpPr>
            <a:xfrm>
              <a:off x="1238126" y="1445920"/>
              <a:ext cx="1212203" cy="3035858"/>
              <a:chOff x="0" y="0"/>
              <a:chExt cx="1212202" cy="3035857"/>
            </a:xfrm>
          </p:grpSpPr>
          <p:sp>
            <p:nvSpPr>
              <p:cNvPr id="405" name="Shape 405"/>
              <p:cNvSpPr/>
              <p:nvPr/>
            </p:nvSpPr>
            <p:spPr>
              <a:xfrm>
                <a:off x="0" y="-1"/>
                <a:ext cx="1212203" cy="3035859"/>
              </a:xfrm>
              <a:prstGeom prst="rect">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08">
                    <a:solidFill>
                      <a:srgbClr val="FFFFFF"/>
                    </a:solidFill>
                  </a:defRPr>
                </a:pPr>
              </a:p>
            </p:txBody>
          </p:sp>
          <p:sp>
            <p:nvSpPr>
              <p:cNvPr id="406" name="Shape 406"/>
              <p:cNvSpPr/>
              <p:nvPr/>
            </p:nvSpPr>
            <p:spPr>
              <a:xfrm>
                <a:off x="0" y="913408"/>
                <a:ext cx="1212203" cy="1209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908">
                    <a:solidFill>
                      <a:srgbClr val="FFFFFF"/>
                    </a:solidFill>
                  </a:defRPr>
                </a:lvl1pPr>
              </a:lstStyle>
              <a:p>
                <a:pPr/>
                <a:r>
                  <a:t>individuele warmtescan</a:t>
                </a:r>
              </a:p>
            </p:txBody>
          </p:sp>
        </p:grpSp>
        <p:grpSp>
          <p:nvGrpSpPr>
            <p:cNvPr id="410" name="Group 410"/>
            <p:cNvGrpSpPr/>
            <p:nvPr/>
          </p:nvGrpSpPr>
          <p:grpSpPr>
            <a:xfrm>
              <a:off x="2476252" y="1445920"/>
              <a:ext cx="1212204" cy="3035858"/>
              <a:chOff x="0" y="0"/>
              <a:chExt cx="1212202" cy="3035857"/>
            </a:xfrm>
          </p:grpSpPr>
          <p:sp>
            <p:nvSpPr>
              <p:cNvPr id="408" name="Shape 408"/>
              <p:cNvSpPr/>
              <p:nvPr/>
            </p:nvSpPr>
            <p:spPr>
              <a:xfrm>
                <a:off x="0" y="-1"/>
                <a:ext cx="1212203" cy="3035859"/>
              </a:xfrm>
              <a:prstGeom prst="rect">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08">
                    <a:solidFill>
                      <a:srgbClr val="FFFFFF"/>
                    </a:solidFill>
                  </a:defRPr>
                </a:pPr>
              </a:p>
            </p:txBody>
          </p:sp>
          <p:sp>
            <p:nvSpPr>
              <p:cNvPr id="409" name="Shape 409"/>
              <p:cNvSpPr/>
              <p:nvPr/>
            </p:nvSpPr>
            <p:spPr>
              <a:xfrm>
                <a:off x="0" y="354608"/>
                <a:ext cx="1212203" cy="2326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908">
                    <a:solidFill>
                      <a:srgbClr val="FFFFFF"/>
                    </a:solidFill>
                  </a:defRPr>
                </a:lvl1pPr>
              </a:lstStyle>
              <a:p>
                <a:pPr/>
                <a:r>
                  <a:t>individuele energiescan van de woning door energiecoach</a:t>
                </a:r>
              </a:p>
            </p:txBody>
          </p:sp>
        </p:grpSp>
        <p:grpSp>
          <p:nvGrpSpPr>
            <p:cNvPr id="413" name="Group 413"/>
            <p:cNvGrpSpPr/>
            <p:nvPr/>
          </p:nvGrpSpPr>
          <p:grpSpPr>
            <a:xfrm>
              <a:off x="3714378" y="1445920"/>
              <a:ext cx="1212204" cy="3035858"/>
              <a:chOff x="0" y="0"/>
              <a:chExt cx="1212202" cy="3035857"/>
            </a:xfrm>
          </p:grpSpPr>
          <p:sp>
            <p:nvSpPr>
              <p:cNvPr id="411" name="Shape 411"/>
              <p:cNvSpPr/>
              <p:nvPr/>
            </p:nvSpPr>
            <p:spPr>
              <a:xfrm>
                <a:off x="0" y="-1"/>
                <a:ext cx="1212203" cy="3035859"/>
              </a:xfrm>
              <a:prstGeom prst="rect">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08">
                    <a:solidFill>
                      <a:srgbClr val="FFFFFF"/>
                    </a:solidFill>
                  </a:defRPr>
                </a:pPr>
              </a:p>
            </p:txBody>
          </p:sp>
          <p:sp>
            <p:nvSpPr>
              <p:cNvPr id="412" name="Shape 412"/>
              <p:cNvSpPr/>
              <p:nvPr/>
            </p:nvSpPr>
            <p:spPr>
              <a:xfrm>
                <a:off x="0" y="773708"/>
                <a:ext cx="1212203" cy="148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908">
                    <a:solidFill>
                      <a:srgbClr val="FFFFFF"/>
                    </a:solidFill>
                  </a:defRPr>
                </a:lvl1pPr>
              </a:lstStyle>
              <a:p>
                <a:pPr/>
                <a:r>
                  <a:t>persoonlijke energie vertrouwenspersoon</a:t>
                </a:r>
              </a:p>
            </p:txBody>
          </p:sp>
        </p:grpSp>
        <p:grpSp>
          <p:nvGrpSpPr>
            <p:cNvPr id="416" name="Group 416"/>
            <p:cNvGrpSpPr/>
            <p:nvPr/>
          </p:nvGrpSpPr>
          <p:grpSpPr>
            <a:xfrm>
              <a:off x="4952504" y="1445920"/>
              <a:ext cx="1212204" cy="3035858"/>
              <a:chOff x="0" y="0"/>
              <a:chExt cx="1212202" cy="3035857"/>
            </a:xfrm>
          </p:grpSpPr>
          <p:sp>
            <p:nvSpPr>
              <p:cNvPr id="414" name="Shape 414"/>
              <p:cNvSpPr/>
              <p:nvPr/>
            </p:nvSpPr>
            <p:spPr>
              <a:xfrm>
                <a:off x="0" y="-1"/>
                <a:ext cx="1212203" cy="3035859"/>
              </a:xfrm>
              <a:prstGeom prst="rect">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08">
                    <a:solidFill>
                      <a:srgbClr val="FFFFFF"/>
                    </a:solidFill>
                  </a:defRPr>
                </a:pPr>
              </a:p>
            </p:txBody>
          </p:sp>
          <p:sp>
            <p:nvSpPr>
              <p:cNvPr id="415" name="Shape 415"/>
              <p:cNvSpPr/>
              <p:nvPr/>
            </p:nvSpPr>
            <p:spPr>
              <a:xfrm>
                <a:off x="0" y="773708"/>
                <a:ext cx="1212203" cy="148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908">
                    <a:solidFill>
                      <a:srgbClr val="FFFFFF"/>
                    </a:solidFill>
                  </a:defRPr>
                </a:lvl1pPr>
              </a:lstStyle>
              <a:p>
                <a:pPr/>
                <a:r>
                  <a:t>technisch advies in stappen energiecoach</a:t>
                </a:r>
              </a:p>
            </p:txBody>
          </p:sp>
        </p:grpSp>
        <p:grpSp>
          <p:nvGrpSpPr>
            <p:cNvPr id="419" name="Group 419"/>
            <p:cNvGrpSpPr/>
            <p:nvPr/>
          </p:nvGrpSpPr>
          <p:grpSpPr>
            <a:xfrm>
              <a:off x="6190631" y="1445920"/>
              <a:ext cx="1212204" cy="3035858"/>
              <a:chOff x="0" y="0"/>
              <a:chExt cx="1212202" cy="3035857"/>
            </a:xfrm>
          </p:grpSpPr>
          <p:sp>
            <p:nvSpPr>
              <p:cNvPr id="417" name="Shape 417"/>
              <p:cNvSpPr/>
              <p:nvPr/>
            </p:nvSpPr>
            <p:spPr>
              <a:xfrm>
                <a:off x="0" y="-1"/>
                <a:ext cx="1212203" cy="3035859"/>
              </a:xfrm>
              <a:prstGeom prst="rect">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08">
                    <a:solidFill>
                      <a:srgbClr val="FFFFFF"/>
                    </a:solidFill>
                  </a:defRPr>
                </a:pPr>
              </a:p>
            </p:txBody>
          </p:sp>
          <p:sp>
            <p:nvSpPr>
              <p:cNvPr id="418" name="Shape 418"/>
              <p:cNvSpPr/>
              <p:nvPr/>
            </p:nvSpPr>
            <p:spPr>
              <a:xfrm>
                <a:off x="0" y="773708"/>
                <a:ext cx="1212203" cy="1488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908">
                    <a:solidFill>
                      <a:srgbClr val="FFFFFF"/>
                    </a:solidFill>
                  </a:defRPr>
                </a:lvl1pPr>
              </a:lstStyle>
              <a:p>
                <a:pPr/>
                <a:r>
                  <a:t>aanbod renovatie door bedrijvenalliantie</a:t>
                </a:r>
              </a:p>
            </p:txBody>
          </p:sp>
        </p:grpSp>
        <p:grpSp>
          <p:nvGrpSpPr>
            <p:cNvPr id="422" name="Group 422"/>
            <p:cNvGrpSpPr/>
            <p:nvPr/>
          </p:nvGrpSpPr>
          <p:grpSpPr>
            <a:xfrm>
              <a:off x="7428757" y="1445920"/>
              <a:ext cx="1212204" cy="3035858"/>
              <a:chOff x="0" y="0"/>
              <a:chExt cx="1212202" cy="3035857"/>
            </a:xfrm>
          </p:grpSpPr>
          <p:sp>
            <p:nvSpPr>
              <p:cNvPr id="420" name="Shape 420"/>
              <p:cNvSpPr/>
              <p:nvPr/>
            </p:nvSpPr>
            <p:spPr>
              <a:xfrm>
                <a:off x="0" y="-1"/>
                <a:ext cx="1212203" cy="3035859"/>
              </a:xfrm>
              <a:prstGeom prst="rect">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908">
                    <a:solidFill>
                      <a:srgbClr val="FFFFFF"/>
                    </a:solidFill>
                  </a:defRPr>
                </a:pPr>
              </a:p>
            </p:txBody>
          </p:sp>
          <p:sp>
            <p:nvSpPr>
              <p:cNvPr id="421" name="Shape 421"/>
              <p:cNvSpPr/>
              <p:nvPr/>
            </p:nvSpPr>
            <p:spPr>
              <a:xfrm>
                <a:off x="0" y="634008"/>
                <a:ext cx="1212203" cy="1767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908">
                    <a:solidFill>
                      <a:srgbClr val="FFFFFF"/>
                    </a:solidFill>
                  </a:defRPr>
                </a:lvl1pPr>
              </a:lstStyle>
              <a:p>
                <a:pPr/>
                <a:r>
                  <a:t>aanbod energieopwekking door bedrijvenalliantie</a:t>
                </a:r>
              </a:p>
            </p:txBody>
          </p:sp>
        </p:grpSp>
        <p:sp>
          <p:nvSpPr>
            <p:cNvPr id="423" name="Shape 423"/>
            <p:cNvSpPr/>
            <p:nvPr/>
          </p:nvSpPr>
          <p:spPr>
            <a:xfrm>
              <a:off x="-1" y="4507700"/>
              <a:ext cx="8640962" cy="388844"/>
            </a:xfrm>
            <a:prstGeom prst="rect">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p>
          </p:txBody>
        </p:sp>
      </p:grpSp>
      <p:grpSp>
        <p:nvGrpSpPr>
          <p:cNvPr id="427" name="Group 427"/>
          <p:cNvGrpSpPr/>
          <p:nvPr/>
        </p:nvGrpSpPr>
        <p:grpSpPr>
          <a:xfrm>
            <a:off x="-1" y="6309321"/>
            <a:ext cx="9180514" cy="548681"/>
            <a:chOff x="0" y="0"/>
            <a:chExt cx="9180513" cy="548679"/>
          </a:xfrm>
        </p:grpSpPr>
        <p:sp>
          <p:nvSpPr>
            <p:cNvPr id="425" name="Shape 425"/>
            <p:cNvSpPr/>
            <p:nvPr/>
          </p:nvSpPr>
          <p:spPr>
            <a:xfrm flipH="1">
              <a:off x="0" y="0"/>
              <a:ext cx="9180514" cy="548680"/>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426" name="Shape 426"/>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pic>
        <p:nvPicPr>
          <p:cNvPr id="428" name="image3.png"/>
          <p:cNvPicPr>
            <a:picLocks noChangeAspect="1"/>
          </p:cNvPicPr>
          <p:nvPr/>
        </p:nvPicPr>
        <p:blipFill>
          <a:blip r:embed="rId4">
            <a:extLst/>
          </a:blip>
          <a:stretch>
            <a:fillRect/>
          </a:stretch>
        </p:blipFill>
        <p:spPr>
          <a:xfrm>
            <a:off x="7271791"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32" name="Group 432"/>
          <p:cNvGrpSpPr/>
          <p:nvPr/>
        </p:nvGrpSpPr>
        <p:grpSpPr>
          <a:xfrm>
            <a:off x="2411411" y="-1"/>
            <a:ext cx="4680870" cy="1196976"/>
            <a:chOff x="0" y="0"/>
            <a:chExt cx="4680868" cy="1196975"/>
          </a:xfrm>
        </p:grpSpPr>
        <p:sp>
          <p:nvSpPr>
            <p:cNvPr id="430" name="Shape 430"/>
            <p:cNvSpPr/>
            <p:nvPr/>
          </p:nvSpPr>
          <p:spPr>
            <a:xfrm flipH="1">
              <a:off x="0" y="0"/>
              <a:ext cx="4680869"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defRPr sz="3200"/>
              </a:pPr>
            </a:p>
          </p:txBody>
        </p:sp>
        <p:sp>
          <p:nvSpPr>
            <p:cNvPr id="431" name="Shape 431"/>
            <p:cNvSpPr/>
            <p:nvPr/>
          </p:nvSpPr>
          <p:spPr>
            <a:xfrm>
              <a:off x="0" y="0"/>
              <a:ext cx="4680869" cy="561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3200"/>
              </a:lvl1pPr>
            </a:lstStyle>
            <a:p>
              <a:pPr/>
              <a:r>
                <a:t>wijkniveau</a:t>
              </a:r>
            </a:p>
          </p:txBody>
        </p:sp>
      </p:grpSp>
      <p:sp>
        <p:nvSpPr>
          <p:cNvPr id="433" name="Shape 433"/>
          <p:cNvSpPr/>
          <p:nvPr/>
        </p:nvSpPr>
        <p:spPr>
          <a:xfrm flipV="1">
            <a:off x="-36514" y="6453187"/>
            <a:ext cx="9180515" cy="414338"/>
          </a:xfrm>
          <a:prstGeom prst="rect">
            <a:avLst/>
          </a:prstGeom>
          <a:solidFill>
            <a:srgbClr val="5B8F02"/>
          </a:solidFill>
          <a:ln w="12700">
            <a:miter lim="400000"/>
          </a:ln>
        </p:spPr>
        <p:txBody>
          <a:bodyPr lIns="45719" rIns="45719"/>
          <a:lstStyle/>
          <a:p>
            <a:pPr/>
          </a:p>
        </p:txBody>
      </p:sp>
      <p:sp>
        <p:nvSpPr>
          <p:cNvPr id="434" name="Shape 434"/>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435" name="Shape 435"/>
          <p:cNvSpPr/>
          <p:nvPr/>
        </p:nvSpPr>
        <p:spPr>
          <a:xfrm>
            <a:off x="9053511" y="0"/>
            <a:ext cx="180976" cy="6858000"/>
          </a:xfrm>
          <a:prstGeom prst="rect">
            <a:avLst/>
          </a:prstGeom>
          <a:solidFill>
            <a:srgbClr val="8AD002"/>
          </a:solidFill>
          <a:ln w="12700">
            <a:miter lim="400000"/>
          </a:ln>
        </p:spPr>
        <p:txBody>
          <a:bodyPr lIns="45719" rIns="45719"/>
          <a:lstStyle/>
          <a:p>
            <a:pPr/>
          </a:p>
        </p:txBody>
      </p:sp>
      <p:pic>
        <p:nvPicPr>
          <p:cNvPr id="436" name="image2.png"/>
          <p:cNvPicPr>
            <a:picLocks noChangeAspect="1"/>
          </p:cNvPicPr>
          <p:nvPr/>
        </p:nvPicPr>
        <p:blipFill>
          <a:blip r:embed="rId2">
            <a:extLst/>
          </a:blip>
          <a:stretch>
            <a:fillRect/>
          </a:stretch>
        </p:blipFill>
        <p:spPr>
          <a:xfrm>
            <a:off x="0" y="115887"/>
            <a:ext cx="2268539" cy="998539"/>
          </a:xfrm>
          <a:prstGeom prst="rect">
            <a:avLst/>
          </a:prstGeom>
          <a:ln w="12700">
            <a:miter lim="400000"/>
          </a:ln>
        </p:spPr>
      </p:pic>
      <p:sp>
        <p:nvSpPr>
          <p:cNvPr id="437" name="Shape 437"/>
          <p:cNvSpPr/>
          <p:nvPr/>
        </p:nvSpPr>
        <p:spPr>
          <a:xfrm>
            <a:off x="4283967" y="1700808"/>
            <a:ext cx="4392490"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 </a:t>
            </a:r>
          </a:p>
        </p:txBody>
      </p:sp>
      <p:grpSp>
        <p:nvGrpSpPr>
          <p:cNvPr id="460" name="Group 460"/>
          <p:cNvGrpSpPr/>
          <p:nvPr/>
        </p:nvGrpSpPr>
        <p:grpSpPr>
          <a:xfrm>
            <a:off x="-1" y="1484783"/>
            <a:ext cx="8964489" cy="4896545"/>
            <a:chOff x="0" y="0"/>
            <a:chExt cx="8964487" cy="4896543"/>
          </a:xfrm>
        </p:grpSpPr>
        <p:grpSp>
          <p:nvGrpSpPr>
            <p:cNvPr id="440" name="Group 440"/>
            <p:cNvGrpSpPr/>
            <p:nvPr/>
          </p:nvGrpSpPr>
          <p:grpSpPr>
            <a:xfrm>
              <a:off x="0" y="0"/>
              <a:ext cx="8964488" cy="1419998"/>
              <a:chOff x="0" y="0"/>
              <a:chExt cx="8964486" cy="1419997"/>
            </a:xfrm>
          </p:grpSpPr>
          <p:sp>
            <p:nvSpPr>
              <p:cNvPr id="438" name="Shape 438"/>
              <p:cNvSpPr/>
              <p:nvPr/>
            </p:nvSpPr>
            <p:spPr>
              <a:xfrm>
                <a:off x="0" y="-1"/>
                <a:ext cx="8964488" cy="1419999"/>
              </a:xfrm>
              <a:prstGeom prst="rect">
                <a:avLst/>
              </a:prstGeom>
              <a:solidFill>
                <a:schemeClr val="accent1"/>
              </a:solidFill>
              <a:ln w="25400" cap="flat">
                <a:solidFill>
                  <a:srgbClr val="FFFFFF"/>
                </a:solidFill>
                <a:prstDash val="solid"/>
                <a:round/>
              </a:ln>
              <a:effectLst/>
            </p:spPr>
            <p:txBody>
              <a:bodyPr wrap="square" lIns="45719" tIns="45719" rIns="45719" bIns="45719" numCol="1" anchor="t">
                <a:noAutofit/>
              </a:bodyPr>
              <a:lstStyle/>
              <a:p>
                <a:pPr>
                  <a:defRPr sz="1200">
                    <a:solidFill>
                      <a:srgbClr val="FFFFFF"/>
                    </a:solidFill>
                  </a:defRPr>
                </a:pPr>
              </a:p>
            </p:txBody>
          </p:sp>
          <p:sp>
            <p:nvSpPr>
              <p:cNvPr id="439" name="Shape 439"/>
              <p:cNvSpPr/>
              <p:nvPr/>
            </p:nvSpPr>
            <p:spPr>
              <a:xfrm>
                <a:off x="0" y="-1"/>
                <a:ext cx="8964488" cy="269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solidFill>
                      <a:srgbClr val="FFFFFF"/>
                    </a:solidFill>
                  </a:defRPr>
                </a:lvl1pPr>
              </a:lstStyle>
              <a:p>
                <a:pPr/>
                <a:r>
                  <a:t>energie-neutrale wijk </a:t>
                </a:r>
              </a:p>
            </p:txBody>
          </p:sp>
        </p:grpSp>
        <p:grpSp>
          <p:nvGrpSpPr>
            <p:cNvPr id="443" name="Group 443"/>
            <p:cNvGrpSpPr/>
            <p:nvPr/>
          </p:nvGrpSpPr>
          <p:grpSpPr>
            <a:xfrm>
              <a:off x="-1" y="1446891"/>
              <a:ext cx="1471672" cy="3035858"/>
              <a:chOff x="0" y="0"/>
              <a:chExt cx="1471670" cy="3035857"/>
            </a:xfrm>
          </p:grpSpPr>
          <p:sp>
            <p:nvSpPr>
              <p:cNvPr id="441" name="Shape 441"/>
              <p:cNvSpPr/>
              <p:nvPr/>
            </p:nvSpPr>
            <p:spPr>
              <a:xfrm>
                <a:off x="-1" y="-1"/>
                <a:ext cx="1471672" cy="3035859"/>
              </a:xfrm>
              <a:prstGeom prst="rect">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2317">
                    <a:solidFill>
                      <a:srgbClr val="FFFFFF"/>
                    </a:solidFill>
                  </a:defRPr>
                </a:pPr>
              </a:p>
            </p:txBody>
          </p:sp>
          <p:sp>
            <p:nvSpPr>
              <p:cNvPr id="442" name="Shape 442"/>
              <p:cNvSpPr/>
              <p:nvPr/>
            </p:nvSpPr>
            <p:spPr>
              <a:xfrm>
                <a:off x="-1" y="1402358"/>
                <a:ext cx="1471672" cy="231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defRPr>
                </a:lvl1pPr>
              </a:lstStyle>
              <a:p>
                <a:pPr/>
                <a:r>
                  <a:t>warmtescan straten</a:t>
                </a:r>
              </a:p>
            </p:txBody>
          </p:sp>
        </p:grpSp>
        <p:grpSp>
          <p:nvGrpSpPr>
            <p:cNvPr id="446" name="Group 446"/>
            <p:cNvGrpSpPr/>
            <p:nvPr/>
          </p:nvGrpSpPr>
          <p:grpSpPr>
            <a:xfrm>
              <a:off x="1498563" y="1446891"/>
              <a:ext cx="1471671" cy="3035858"/>
              <a:chOff x="0" y="0"/>
              <a:chExt cx="1471670" cy="3035857"/>
            </a:xfrm>
          </p:grpSpPr>
          <p:sp>
            <p:nvSpPr>
              <p:cNvPr id="444" name="Shape 444"/>
              <p:cNvSpPr/>
              <p:nvPr/>
            </p:nvSpPr>
            <p:spPr>
              <a:xfrm>
                <a:off x="-1" y="-1"/>
                <a:ext cx="1471672" cy="3035859"/>
              </a:xfrm>
              <a:prstGeom prst="rect">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2317">
                    <a:solidFill>
                      <a:srgbClr val="FFFFFF"/>
                    </a:solidFill>
                  </a:defRPr>
                </a:pPr>
              </a:p>
            </p:txBody>
          </p:sp>
          <p:sp>
            <p:nvSpPr>
              <p:cNvPr id="445" name="Shape 445"/>
              <p:cNvSpPr/>
              <p:nvPr/>
            </p:nvSpPr>
            <p:spPr>
              <a:xfrm>
                <a:off x="-1" y="1402358"/>
                <a:ext cx="1471672" cy="231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defRPr>
                </a:lvl1pPr>
              </a:lstStyle>
              <a:p>
                <a:pPr/>
                <a:r>
                  <a:t>zonnepark</a:t>
                </a:r>
              </a:p>
            </p:txBody>
          </p:sp>
        </p:grpSp>
        <p:grpSp>
          <p:nvGrpSpPr>
            <p:cNvPr id="449" name="Group 449"/>
            <p:cNvGrpSpPr/>
            <p:nvPr/>
          </p:nvGrpSpPr>
          <p:grpSpPr>
            <a:xfrm>
              <a:off x="2997127" y="1446891"/>
              <a:ext cx="1471671" cy="3035858"/>
              <a:chOff x="0" y="0"/>
              <a:chExt cx="1471670" cy="3035857"/>
            </a:xfrm>
          </p:grpSpPr>
          <p:sp>
            <p:nvSpPr>
              <p:cNvPr id="447" name="Shape 447"/>
              <p:cNvSpPr/>
              <p:nvPr/>
            </p:nvSpPr>
            <p:spPr>
              <a:xfrm>
                <a:off x="-1" y="-1"/>
                <a:ext cx="1471672" cy="3035859"/>
              </a:xfrm>
              <a:prstGeom prst="rect">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2317">
                    <a:solidFill>
                      <a:srgbClr val="FFFFFF"/>
                    </a:solidFill>
                  </a:defRPr>
                </a:pPr>
              </a:p>
            </p:txBody>
          </p:sp>
          <p:sp>
            <p:nvSpPr>
              <p:cNvPr id="448" name="Shape 448"/>
              <p:cNvSpPr/>
              <p:nvPr/>
            </p:nvSpPr>
            <p:spPr>
              <a:xfrm>
                <a:off x="-1" y="1332508"/>
                <a:ext cx="1471672"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defRPr>
                </a:lvl1pPr>
              </a:lstStyle>
              <a:p>
                <a:pPr/>
                <a:r>
                  <a:t>lokale energie via batterij</a:t>
                </a:r>
              </a:p>
            </p:txBody>
          </p:sp>
        </p:grpSp>
        <p:grpSp>
          <p:nvGrpSpPr>
            <p:cNvPr id="452" name="Group 452"/>
            <p:cNvGrpSpPr/>
            <p:nvPr/>
          </p:nvGrpSpPr>
          <p:grpSpPr>
            <a:xfrm>
              <a:off x="4495690" y="1446891"/>
              <a:ext cx="1471671" cy="3035858"/>
              <a:chOff x="0" y="0"/>
              <a:chExt cx="1471670" cy="3035857"/>
            </a:xfrm>
          </p:grpSpPr>
          <p:sp>
            <p:nvSpPr>
              <p:cNvPr id="450" name="Shape 450"/>
              <p:cNvSpPr/>
              <p:nvPr/>
            </p:nvSpPr>
            <p:spPr>
              <a:xfrm>
                <a:off x="-1" y="-1"/>
                <a:ext cx="1471672" cy="3035859"/>
              </a:xfrm>
              <a:prstGeom prst="rect">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1000">
                    <a:solidFill>
                      <a:srgbClr val="FFFFFF"/>
                    </a:solidFill>
                  </a:defRPr>
                </a:pPr>
              </a:p>
            </p:txBody>
          </p:sp>
          <p:sp>
            <p:nvSpPr>
              <p:cNvPr id="451" name="Shape 451"/>
              <p:cNvSpPr/>
              <p:nvPr/>
            </p:nvSpPr>
            <p:spPr>
              <a:xfrm>
                <a:off x="-1" y="1402358"/>
                <a:ext cx="1471672" cy="231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defRPr>
                </a:lvl1pPr>
              </a:lstStyle>
              <a:p>
                <a:pPr/>
                <a:r>
                  <a:t>energie-coach</a:t>
                </a:r>
              </a:p>
            </p:txBody>
          </p:sp>
        </p:grpSp>
        <p:grpSp>
          <p:nvGrpSpPr>
            <p:cNvPr id="455" name="Group 455"/>
            <p:cNvGrpSpPr/>
            <p:nvPr/>
          </p:nvGrpSpPr>
          <p:grpSpPr>
            <a:xfrm>
              <a:off x="5994254" y="1446891"/>
              <a:ext cx="1471671" cy="3035858"/>
              <a:chOff x="0" y="0"/>
              <a:chExt cx="1471670" cy="3035857"/>
            </a:xfrm>
          </p:grpSpPr>
          <p:sp>
            <p:nvSpPr>
              <p:cNvPr id="453" name="Shape 453"/>
              <p:cNvSpPr/>
              <p:nvPr/>
            </p:nvSpPr>
            <p:spPr>
              <a:xfrm>
                <a:off x="-1" y="-1"/>
                <a:ext cx="1471672" cy="3035859"/>
              </a:xfrm>
              <a:prstGeom prst="rect">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2317">
                    <a:solidFill>
                      <a:srgbClr val="FFFFFF"/>
                    </a:solidFill>
                  </a:defRPr>
                </a:pPr>
              </a:p>
            </p:txBody>
          </p:sp>
          <p:sp>
            <p:nvSpPr>
              <p:cNvPr id="454" name="Shape 454"/>
              <p:cNvSpPr/>
              <p:nvPr/>
            </p:nvSpPr>
            <p:spPr>
              <a:xfrm>
                <a:off x="-1" y="1332508"/>
                <a:ext cx="1471672"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FFFFFF"/>
                    </a:solidFill>
                  </a:defRPr>
                </a:lvl1pPr>
              </a:lstStyle>
              <a:p>
                <a:pPr/>
                <a:r>
                  <a:t>uitvoering door lokale bedrijven</a:t>
                </a:r>
              </a:p>
            </p:txBody>
          </p:sp>
        </p:grpSp>
        <p:grpSp>
          <p:nvGrpSpPr>
            <p:cNvPr id="458" name="Group 458"/>
            <p:cNvGrpSpPr/>
            <p:nvPr/>
          </p:nvGrpSpPr>
          <p:grpSpPr>
            <a:xfrm>
              <a:off x="7492817" y="1446891"/>
              <a:ext cx="1471671" cy="3035858"/>
              <a:chOff x="0" y="0"/>
              <a:chExt cx="1471670" cy="3035857"/>
            </a:xfrm>
          </p:grpSpPr>
          <p:sp>
            <p:nvSpPr>
              <p:cNvPr id="456" name="Shape 456"/>
              <p:cNvSpPr/>
              <p:nvPr/>
            </p:nvSpPr>
            <p:spPr>
              <a:xfrm>
                <a:off x="-1" y="-1"/>
                <a:ext cx="1471672" cy="3035859"/>
              </a:xfrm>
              <a:prstGeom prst="rect">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lgn="ctr">
                  <a:defRPr sz="2317">
                    <a:solidFill>
                      <a:srgbClr val="FFFFFF"/>
                    </a:solidFill>
                  </a:defRPr>
                </a:pPr>
              </a:p>
            </p:txBody>
          </p:sp>
          <p:sp>
            <p:nvSpPr>
              <p:cNvPr id="457" name="Shape 457"/>
              <p:cNvSpPr/>
              <p:nvPr/>
            </p:nvSpPr>
            <p:spPr>
              <a:xfrm>
                <a:off x="-1" y="1332508"/>
                <a:ext cx="1471672"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000">
                    <a:solidFill>
                      <a:srgbClr val="FFFFFF"/>
                    </a:solidFill>
                  </a:defRPr>
                </a:pPr>
                <a:r>
                  <a:t>gezamenlijk</a:t>
                </a:r>
                <a:endParaRPr sz="2317"/>
              </a:p>
              <a:p>
                <a:pPr algn="ctr">
                  <a:defRPr sz="1000">
                    <a:solidFill>
                      <a:srgbClr val="FFFFFF"/>
                    </a:solidFill>
                  </a:defRPr>
                </a:pPr>
                <a:r>
                  <a:t>inkopen</a:t>
                </a:r>
              </a:p>
            </p:txBody>
          </p:sp>
        </p:grpSp>
        <p:sp>
          <p:nvSpPr>
            <p:cNvPr id="459" name="Shape 459"/>
            <p:cNvSpPr/>
            <p:nvPr/>
          </p:nvSpPr>
          <p:spPr>
            <a:xfrm>
              <a:off x="0" y="4509641"/>
              <a:ext cx="8964488" cy="386903"/>
            </a:xfrm>
            <a:prstGeom prst="rect">
              <a:avLst/>
            </a:prstGeom>
            <a:solidFill>
              <a:schemeClr val="accent1"/>
            </a:solidFill>
            <a:ln w="25400" cap="flat">
              <a:solidFill>
                <a:srgbClr val="FFFFFF"/>
              </a:solidFill>
              <a:prstDash val="solid"/>
              <a:round/>
            </a:ln>
            <a:effectLst/>
          </p:spPr>
          <p:txBody>
            <a:bodyPr wrap="square" lIns="45719" tIns="45719" rIns="45719" bIns="45719" numCol="1" anchor="ctr">
              <a:noAutofit/>
            </a:bodyPr>
            <a:lstStyle/>
            <a:p>
              <a:pPr/>
            </a:p>
          </p:txBody>
        </p:sp>
      </p:grpSp>
      <p:grpSp>
        <p:nvGrpSpPr>
          <p:cNvPr id="463" name="Group 463"/>
          <p:cNvGrpSpPr/>
          <p:nvPr/>
        </p:nvGrpSpPr>
        <p:grpSpPr>
          <a:xfrm>
            <a:off x="-1" y="6309321"/>
            <a:ext cx="9180514" cy="548681"/>
            <a:chOff x="0" y="0"/>
            <a:chExt cx="9180513" cy="548679"/>
          </a:xfrm>
        </p:grpSpPr>
        <p:sp>
          <p:nvSpPr>
            <p:cNvPr id="461" name="Shape 461"/>
            <p:cNvSpPr/>
            <p:nvPr/>
          </p:nvSpPr>
          <p:spPr>
            <a:xfrm flipH="1">
              <a:off x="0" y="0"/>
              <a:ext cx="9180514" cy="548680"/>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462" name="Shape 462"/>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pic>
        <p:nvPicPr>
          <p:cNvPr id="464" name="image3.png"/>
          <p:cNvPicPr>
            <a:picLocks noChangeAspect="1"/>
          </p:cNvPicPr>
          <p:nvPr/>
        </p:nvPicPr>
        <p:blipFill>
          <a:blip r:embed="rId4">
            <a:extLst/>
          </a:blip>
          <a:stretch>
            <a:fillRect/>
          </a:stretch>
        </p:blipFill>
        <p:spPr>
          <a:xfrm>
            <a:off x="7271791"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68" name="Group 468"/>
          <p:cNvGrpSpPr/>
          <p:nvPr/>
        </p:nvGrpSpPr>
        <p:grpSpPr>
          <a:xfrm>
            <a:off x="2411411" y="0"/>
            <a:ext cx="4680870" cy="1196975"/>
            <a:chOff x="0" y="0"/>
            <a:chExt cx="4680868" cy="1196975"/>
          </a:xfrm>
        </p:grpSpPr>
        <p:sp>
          <p:nvSpPr>
            <p:cNvPr id="466" name="Shape 466"/>
            <p:cNvSpPr/>
            <p:nvPr/>
          </p:nvSpPr>
          <p:spPr>
            <a:xfrm flipH="1">
              <a:off x="0" y="0"/>
              <a:ext cx="4680869"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defRPr sz="3200"/>
              </a:pPr>
            </a:p>
          </p:txBody>
        </p:sp>
        <p:sp>
          <p:nvSpPr>
            <p:cNvPr id="467" name="Shape 467"/>
            <p:cNvSpPr/>
            <p:nvPr/>
          </p:nvSpPr>
          <p:spPr>
            <a:xfrm>
              <a:off x="0" y="0"/>
              <a:ext cx="4680869" cy="1031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3200"/>
              </a:lvl1pPr>
            </a:lstStyle>
            <a:p>
              <a:pPr/>
              <a:r>
                <a:t>Contactpersonen gezocht</a:t>
              </a:r>
            </a:p>
          </p:txBody>
        </p:sp>
      </p:grpSp>
      <p:sp>
        <p:nvSpPr>
          <p:cNvPr id="469" name="Shape 469"/>
          <p:cNvSpPr/>
          <p:nvPr/>
        </p:nvSpPr>
        <p:spPr>
          <a:xfrm flipV="1">
            <a:off x="-36514" y="6453187"/>
            <a:ext cx="9180515" cy="414338"/>
          </a:xfrm>
          <a:prstGeom prst="rect">
            <a:avLst/>
          </a:prstGeom>
          <a:solidFill>
            <a:srgbClr val="5B8F02"/>
          </a:solidFill>
          <a:ln w="12700">
            <a:miter lim="400000"/>
          </a:ln>
        </p:spPr>
        <p:txBody>
          <a:bodyPr lIns="45719" rIns="45719"/>
          <a:lstStyle/>
          <a:p>
            <a:pPr/>
          </a:p>
        </p:txBody>
      </p:sp>
      <p:sp>
        <p:nvSpPr>
          <p:cNvPr id="470" name="Shape 470"/>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471" name="Shape 471"/>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472" name="image2.png"/>
          <p:cNvPicPr>
            <a:picLocks noChangeAspect="1"/>
          </p:cNvPicPr>
          <p:nvPr/>
        </p:nvPicPr>
        <p:blipFill>
          <a:blip r:embed="rId2">
            <a:extLst/>
          </a:blip>
          <a:stretch>
            <a:fillRect/>
          </a:stretch>
        </p:blipFill>
        <p:spPr>
          <a:xfrm>
            <a:off x="0" y="115887"/>
            <a:ext cx="2268539" cy="998539"/>
          </a:xfrm>
          <a:prstGeom prst="rect">
            <a:avLst/>
          </a:prstGeom>
          <a:ln w="12700">
            <a:miter lim="400000"/>
          </a:ln>
        </p:spPr>
      </p:pic>
      <p:sp>
        <p:nvSpPr>
          <p:cNvPr id="473" name="Shape 473"/>
          <p:cNvSpPr/>
          <p:nvPr/>
        </p:nvSpPr>
        <p:spPr>
          <a:xfrm>
            <a:off x="4283967" y="1700808"/>
            <a:ext cx="4392490"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vl1pPr>
          </a:lstStyle>
          <a:p>
            <a:pPr/>
            <a:r>
              <a:t>	</a:t>
            </a:r>
          </a:p>
        </p:txBody>
      </p:sp>
      <p:pic>
        <p:nvPicPr>
          <p:cNvPr id="474" name="image9.jpg" descr="15008837_l.jpg"/>
          <p:cNvPicPr>
            <a:picLocks noChangeAspect="1"/>
          </p:cNvPicPr>
          <p:nvPr/>
        </p:nvPicPr>
        <p:blipFill>
          <a:blip r:embed="rId3">
            <a:extLst/>
          </a:blip>
          <a:stretch>
            <a:fillRect/>
          </a:stretch>
        </p:blipFill>
        <p:spPr>
          <a:xfrm>
            <a:off x="0" y="1340767"/>
            <a:ext cx="9144000" cy="5209385"/>
          </a:xfrm>
          <a:prstGeom prst="rect">
            <a:avLst/>
          </a:prstGeom>
          <a:ln w="12700">
            <a:miter lim="400000"/>
          </a:ln>
        </p:spPr>
      </p:pic>
      <p:sp>
        <p:nvSpPr>
          <p:cNvPr id="475" name="Shape 475"/>
          <p:cNvSpPr/>
          <p:nvPr/>
        </p:nvSpPr>
        <p:spPr>
          <a:xfrm>
            <a:off x="2411758" y="5589239"/>
            <a:ext cx="6192689" cy="56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3200">
                <a:solidFill>
                  <a:srgbClr val="003A1A"/>
                </a:solidFill>
              </a:defRPr>
            </a:lvl1pPr>
          </a:lstStyle>
          <a:p>
            <a:pPr/>
            <a:r>
              <a:t> </a:t>
            </a:r>
          </a:p>
        </p:txBody>
      </p:sp>
      <p:grpSp>
        <p:nvGrpSpPr>
          <p:cNvPr id="478" name="Group 478"/>
          <p:cNvGrpSpPr/>
          <p:nvPr/>
        </p:nvGrpSpPr>
        <p:grpSpPr>
          <a:xfrm>
            <a:off x="-36513" y="6309319"/>
            <a:ext cx="9180514" cy="548681"/>
            <a:chOff x="0" y="0"/>
            <a:chExt cx="9180513" cy="548679"/>
          </a:xfrm>
        </p:grpSpPr>
        <p:sp>
          <p:nvSpPr>
            <p:cNvPr id="476" name="Shape 476"/>
            <p:cNvSpPr/>
            <p:nvPr/>
          </p:nvSpPr>
          <p:spPr>
            <a:xfrm flipH="1">
              <a:off x="0" y="0"/>
              <a:ext cx="9180514" cy="548680"/>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477" name="Shape 477"/>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4" invalidUrl="" action="" tgtFrame="" tooltip="" history="1" highlightClick="0" endSnd="0"/>
                </a:rPr>
                <a:t>www.weertenergie.nl</a:t>
              </a:r>
              <a:r>
                <a:t> </a:t>
              </a:r>
            </a:p>
          </p:txBody>
        </p:sp>
      </p:grpSp>
      <p:sp>
        <p:nvSpPr>
          <p:cNvPr id="479" name="Shape 479"/>
          <p:cNvSpPr/>
          <p:nvPr/>
        </p:nvSpPr>
        <p:spPr>
          <a:xfrm>
            <a:off x="179511" y="1412775"/>
            <a:ext cx="8712970" cy="186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Contactpersoon: 	voert de koffiegesprekken en is eerste 				aanspreekpunt in de wijk;</a:t>
            </a:r>
          </a:p>
          <a:p>
            <a:pPr>
              <a:defRPr b="1" sz="2400"/>
            </a:pPr>
            <a:r>
              <a:t>			krijgt vergoeding (nader overeen te 	komen)</a:t>
            </a:r>
          </a:p>
          <a:p>
            <a:pPr>
              <a:defRPr b="1" sz="2400"/>
            </a:pPr>
            <a:r>
              <a:t>			krijgt opleiding</a:t>
            </a:r>
          </a:p>
        </p:txBody>
      </p:sp>
      <p:sp>
        <p:nvSpPr>
          <p:cNvPr id="480" name="Shape 480"/>
          <p:cNvSpPr/>
          <p:nvPr/>
        </p:nvSpPr>
        <p:spPr>
          <a:xfrm>
            <a:off x="107503" y="5733255"/>
            <a:ext cx="864096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vl1pPr>
          </a:lstStyle>
          <a:p>
            <a:pPr/>
            <a:r>
              <a:t>Hij of zij voert met u de eerste gesprekken over besparing</a:t>
            </a:r>
          </a:p>
        </p:txBody>
      </p:sp>
      <p:pic>
        <p:nvPicPr>
          <p:cNvPr id="481" name="image3.png"/>
          <p:cNvPicPr>
            <a:picLocks noChangeAspect="1"/>
          </p:cNvPicPr>
          <p:nvPr/>
        </p:nvPicPr>
        <p:blipFill>
          <a:blip r:embed="rId5">
            <a:extLst/>
          </a:blip>
          <a:stretch>
            <a:fillRect/>
          </a:stretch>
        </p:blipFill>
        <p:spPr>
          <a:xfrm>
            <a:off x="7271791"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85" name="Group 485"/>
          <p:cNvGrpSpPr/>
          <p:nvPr/>
        </p:nvGrpSpPr>
        <p:grpSpPr>
          <a:xfrm>
            <a:off x="2411411" y="0"/>
            <a:ext cx="4536854" cy="1196975"/>
            <a:chOff x="0" y="0"/>
            <a:chExt cx="4536852" cy="1196975"/>
          </a:xfrm>
        </p:grpSpPr>
        <p:sp>
          <p:nvSpPr>
            <p:cNvPr id="483" name="Shape 483"/>
            <p:cNvSpPr/>
            <p:nvPr/>
          </p:nvSpPr>
          <p:spPr>
            <a:xfrm flipH="1">
              <a:off x="0" y="0"/>
              <a:ext cx="4536853"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3200"/>
              </a:pPr>
            </a:p>
          </p:txBody>
        </p:sp>
        <p:sp>
          <p:nvSpPr>
            <p:cNvPr id="484" name="Shape 484"/>
            <p:cNvSpPr/>
            <p:nvPr/>
          </p:nvSpPr>
          <p:spPr>
            <a:xfrm>
              <a:off x="0" y="0"/>
              <a:ext cx="4536853" cy="1031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3200"/>
              </a:lvl1pPr>
            </a:lstStyle>
            <a:p>
              <a:pPr/>
              <a:r>
                <a:t>Wat moeten we zelf bijdragen:</a:t>
              </a:r>
            </a:p>
          </p:txBody>
        </p:sp>
      </p:grpSp>
      <p:grpSp>
        <p:nvGrpSpPr>
          <p:cNvPr id="488" name="Group 488"/>
          <p:cNvGrpSpPr/>
          <p:nvPr/>
        </p:nvGrpSpPr>
        <p:grpSpPr>
          <a:xfrm>
            <a:off x="-36513" y="6443662"/>
            <a:ext cx="9180514" cy="447041"/>
            <a:chOff x="0" y="0"/>
            <a:chExt cx="9180513" cy="447040"/>
          </a:xfrm>
        </p:grpSpPr>
        <p:sp>
          <p:nvSpPr>
            <p:cNvPr id="486" name="Shape 486"/>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487" name="Shape 487"/>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2" invalidUrl="" action="" tgtFrame="" tooltip="" history="1" highlightClick="0" endSnd="0"/>
                </a:rPr>
                <a:t>www.weertenergie.nl</a:t>
              </a:r>
              <a:r>
                <a:t> </a:t>
              </a:r>
            </a:p>
          </p:txBody>
        </p:sp>
      </p:grpSp>
      <p:sp>
        <p:nvSpPr>
          <p:cNvPr id="489" name="Shape 489"/>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490" name="Shape 490"/>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491" name="image2.png"/>
          <p:cNvPicPr>
            <a:picLocks noChangeAspect="1"/>
          </p:cNvPicPr>
          <p:nvPr/>
        </p:nvPicPr>
        <p:blipFill>
          <a:blip r:embed="rId3">
            <a:extLst/>
          </a:blip>
          <a:stretch>
            <a:fillRect/>
          </a:stretch>
        </p:blipFill>
        <p:spPr>
          <a:xfrm>
            <a:off x="0" y="115887"/>
            <a:ext cx="2268539" cy="998539"/>
          </a:xfrm>
          <a:prstGeom prst="rect">
            <a:avLst/>
          </a:prstGeom>
          <a:ln w="12700">
            <a:miter lim="400000"/>
          </a:ln>
        </p:spPr>
      </p:pic>
      <p:sp>
        <p:nvSpPr>
          <p:cNvPr id="492" name="Shape 492"/>
          <p:cNvSpPr/>
          <p:nvPr/>
        </p:nvSpPr>
        <p:spPr>
          <a:xfrm>
            <a:off x="403721" y="1338263"/>
            <a:ext cx="8740280" cy="5146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marL="342900" indent="-342900">
              <a:buSzPct val="100000"/>
              <a:buAutoNum type="arabicPeriod" startAt="1"/>
              <a:defRPr sz="2000"/>
            </a:pPr>
          </a:p>
          <a:p>
            <a:pPr marL="342900" indent="-342900">
              <a:buSzPct val="100000"/>
              <a:buAutoNum type="arabicPeriod" startAt="1"/>
              <a:defRPr sz="2000"/>
            </a:pPr>
            <a:r>
              <a:t>Warmtescan opvragen…..gratis</a:t>
            </a:r>
          </a:p>
          <a:p>
            <a:pPr marL="342900" indent="-342900">
              <a:buSzPct val="100000"/>
              <a:buAutoNum type="arabicPeriod" startAt="1"/>
              <a:defRPr sz="2000"/>
            </a:pPr>
            <a:r>
              <a:t>Extra warmtescans laten maken van buitenkant huis €  45,-- ;</a:t>
            </a:r>
          </a:p>
          <a:p>
            <a:pPr marL="342900" indent="-342900">
              <a:buSzPct val="100000"/>
              <a:buAutoNum type="arabicPeriod" startAt="1"/>
              <a:defRPr sz="2000"/>
            </a:pPr>
            <a:r>
              <a:t>Warmtescans/sonorscans binnen huis € 40 ( indien nodig) per uur;</a:t>
            </a:r>
          </a:p>
          <a:p>
            <a:pPr marL="342900" indent="-342900">
              <a:buSzPct val="100000"/>
              <a:buAutoNum type="arabicPeriod" startAt="1"/>
              <a:defRPr sz="2000"/>
            </a:pPr>
            <a:r>
              <a:t>Persoonlijk Energieplan uitvoering energiecoach (gesprek, metingen, vervolggesprek)</a:t>
            </a:r>
          </a:p>
          <a:p>
            <a:pPr marL="342900" indent="-342900">
              <a:defRPr sz="2000"/>
            </a:pPr>
            <a:r>
              <a:t>	 € 150, --, waarvan  50 euro door gemeente betaald wordt ;</a:t>
            </a:r>
          </a:p>
          <a:p>
            <a:pPr marL="457200" indent="-457200">
              <a:buSzPct val="100000"/>
              <a:buAutoNum type="arabicPeriod" startAt="5"/>
              <a:defRPr sz="2000"/>
            </a:pPr>
            <a:r>
              <a:t>Bespreken vervolgstappen en eventueel ook offertes aanvragen en beoordelen.</a:t>
            </a:r>
          </a:p>
          <a:p>
            <a:pPr marL="457200" indent="-457200">
              <a:buSzPct val="100000"/>
              <a:buAutoNum type="arabicPeriod" startAt="5"/>
              <a:defRPr sz="2000"/>
            </a:pPr>
            <a:r>
              <a:t>Definitief vaststellen energielabel na gesprek … gratis. </a:t>
            </a:r>
          </a:p>
          <a:p>
            <a:pPr marL="342900" indent="-342900">
              <a:defRPr b="1" i="1" sz="2400"/>
            </a:pPr>
          </a:p>
          <a:p>
            <a:pPr marL="342900" indent="-342900">
              <a:defRPr b="1" i="1" sz="2400"/>
            </a:pPr>
            <a:r>
              <a:t>Punten 2 tot en met 5 alleen in combinatie met lidmaatschap WeertEnergie voor 20 euro per jaar!!</a:t>
            </a:r>
          </a:p>
          <a:p>
            <a:pPr marL="342900" indent="-342900">
              <a:defRPr b="1" i="1" sz="2400"/>
            </a:pPr>
          </a:p>
          <a:p>
            <a:pPr marL="342900" indent="-342900">
              <a:defRPr b="1" i="1" sz="2400"/>
            </a:pPr>
            <a:r>
              <a:t>Warmtescans aan buitenkant moeten wachten tot de winter. </a:t>
            </a:r>
          </a:p>
        </p:txBody>
      </p:sp>
      <p:pic>
        <p:nvPicPr>
          <p:cNvPr id="493" name="image3.png"/>
          <p:cNvPicPr>
            <a:picLocks noChangeAspect="1"/>
          </p:cNvPicPr>
          <p:nvPr/>
        </p:nvPicPr>
        <p:blipFill>
          <a:blip r:embed="rId4">
            <a:extLst/>
          </a:blip>
          <a:stretch>
            <a:fillRect/>
          </a:stretch>
        </p:blipFill>
        <p:spPr>
          <a:xfrm>
            <a:off x="7271791"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5" name="image1.jpg" descr="11262635_ml.jpg"/>
          <p:cNvPicPr>
            <a:picLocks noChangeAspect="1"/>
          </p:cNvPicPr>
          <p:nvPr/>
        </p:nvPicPr>
        <p:blipFill>
          <a:blip r:embed="rId2">
            <a:extLst/>
          </a:blip>
          <a:stretch>
            <a:fillRect/>
          </a:stretch>
        </p:blipFill>
        <p:spPr>
          <a:xfrm>
            <a:off x="0" y="1340767"/>
            <a:ext cx="9144000" cy="5184578"/>
          </a:xfrm>
          <a:prstGeom prst="rect">
            <a:avLst/>
          </a:prstGeom>
          <a:ln w="12700">
            <a:miter lim="400000"/>
          </a:ln>
        </p:spPr>
      </p:pic>
      <p:grpSp>
        <p:nvGrpSpPr>
          <p:cNvPr id="498" name="Group 498"/>
          <p:cNvGrpSpPr/>
          <p:nvPr/>
        </p:nvGrpSpPr>
        <p:grpSpPr>
          <a:xfrm>
            <a:off x="2411411" y="0"/>
            <a:ext cx="4464846" cy="1285240"/>
            <a:chOff x="0" y="0"/>
            <a:chExt cx="4464844" cy="1285239"/>
          </a:xfrm>
        </p:grpSpPr>
        <p:sp>
          <p:nvSpPr>
            <p:cNvPr id="496" name="Shape 496"/>
            <p:cNvSpPr/>
            <p:nvPr/>
          </p:nvSpPr>
          <p:spPr>
            <a:xfrm flipH="1">
              <a:off x="0" y="0"/>
              <a:ext cx="4464845"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4000"/>
              </a:pPr>
            </a:p>
          </p:txBody>
        </p:sp>
        <p:sp>
          <p:nvSpPr>
            <p:cNvPr id="497" name="Shape 497"/>
            <p:cNvSpPr/>
            <p:nvPr/>
          </p:nvSpPr>
          <p:spPr>
            <a:xfrm>
              <a:off x="0" y="0"/>
              <a:ext cx="4464845" cy="1285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4000"/>
              </a:lvl1pPr>
            </a:lstStyle>
            <a:p>
              <a:pPr/>
              <a:r>
                <a:t>Warm Wonen in Weert</a:t>
              </a:r>
            </a:p>
          </p:txBody>
        </p:sp>
      </p:grpSp>
      <p:grpSp>
        <p:nvGrpSpPr>
          <p:cNvPr id="501" name="Group 501"/>
          <p:cNvGrpSpPr/>
          <p:nvPr/>
        </p:nvGrpSpPr>
        <p:grpSpPr>
          <a:xfrm>
            <a:off x="-36513" y="6443662"/>
            <a:ext cx="9180514" cy="447041"/>
            <a:chOff x="0" y="0"/>
            <a:chExt cx="9180513" cy="447040"/>
          </a:xfrm>
        </p:grpSpPr>
        <p:sp>
          <p:nvSpPr>
            <p:cNvPr id="499" name="Shape 499"/>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500" name="Shape 500"/>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502" name="Shape 502"/>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503" name="Shape 503"/>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504"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sp>
        <p:nvSpPr>
          <p:cNvPr id="505" name="Shape 505"/>
          <p:cNvSpPr/>
          <p:nvPr/>
        </p:nvSpPr>
        <p:spPr>
          <a:xfrm>
            <a:off x="3779911" y="1412775"/>
            <a:ext cx="4968554" cy="4714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defRPr b="1" sz="2400"/>
            </a:pPr>
            <a:r>
              <a:t>  Warmtebeelden geven indicatie</a:t>
            </a:r>
          </a:p>
          <a:p>
            <a:pPr>
              <a:buSzPct val="100000"/>
              <a:buFont typeface="Arial"/>
              <a:buChar char="•"/>
              <a:defRPr b="1" sz="2400"/>
            </a:pPr>
            <a:r>
              <a:t>  Energieadviseurs  maatwerk</a:t>
            </a:r>
          </a:p>
          <a:p>
            <a:pPr>
              <a:buSzPct val="100000"/>
              <a:buFont typeface="Arial"/>
              <a:buChar char="•"/>
              <a:defRPr b="1" sz="2400"/>
            </a:pPr>
            <a:r>
              <a:t>  Bedrijven doen op verzoek offerte</a:t>
            </a:r>
          </a:p>
          <a:p>
            <a:pPr>
              <a:defRPr b="1" sz="2400"/>
            </a:pPr>
            <a:r>
              <a:t>1.	WeertEnergie regelt samen 	met inwoner</a:t>
            </a:r>
          </a:p>
          <a:p>
            <a:pPr>
              <a:defRPr b="1" sz="2400"/>
            </a:pPr>
            <a:r>
              <a:t>2.	Energieadviseur levert 	maatwerkrapport</a:t>
            </a:r>
          </a:p>
          <a:p>
            <a:pPr>
              <a:defRPr b="1" sz="2400"/>
            </a:pPr>
            <a:r>
              <a:t>3.	(optioneel) offerte lokale 	bedrijven</a:t>
            </a:r>
          </a:p>
          <a:p>
            <a:pPr>
              <a:defRPr b="1" sz="2400"/>
            </a:pPr>
          </a:p>
          <a:p>
            <a:pPr>
              <a:defRPr b="1" sz="2400"/>
            </a:pPr>
          </a:p>
        </p:txBody>
      </p:sp>
      <p:pic>
        <p:nvPicPr>
          <p:cNvPr id="506" name="image3.png"/>
          <p:cNvPicPr>
            <a:picLocks noChangeAspect="1"/>
          </p:cNvPicPr>
          <p:nvPr/>
        </p:nvPicPr>
        <p:blipFill>
          <a:blip r:embed="rId5">
            <a:extLst/>
          </a:blip>
          <a:stretch>
            <a:fillRect/>
          </a:stretch>
        </p:blipFill>
        <p:spPr>
          <a:xfrm>
            <a:off x="7092280"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8"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grpSp>
        <p:nvGrpSpPr>
          <p:cNvPr id="511" name="Group 511"/>
          <p:cNvGrpSpPr/>
          <p:nvPr/>
        </p:nvGrpSpPr>
        <p:grpSpPr>
          <a:xfrm>
            <a:off x="2411411" y="-1"/>
            <a:ext cx="4464846" cy="1196976"/>
            <a:chOff x="0" y="0"/>
            <a:chExt cx="4464844" cy="1196975"/>
          </a:xfrm>
        </p:grpSpPr>
        <p:sp>
          <p:nvSpPr>
            <p:cNvPr id="509" name="Shape 509"/>
            <p:cNvSpPr/>
            <p:nvPr/>
          </p:nvSpPr>
          <p:spPr>
            <a:xfrm flipH="1">
              <a:off x="0" y="0"/>
              <a:ext cx="4464845"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4000"/>
              </a:pPr>
            </a:p>
          </p:txBody>
        </p:sp>
        <p:sp>
          <p:nvSpPr>
            <p:cNvPr id="510" name="Shape 510"/>
            <p:cNvSpPr/>
            <p:nvPr/>
          </p:nvSpPr>
          <p:spPr>
            <a:xfrm>
              <a:off x="0" y="0"/>
              <a:ext cx="4464845" cy="688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4000"/>
              </a:lvl1pPr>
            </a:lstStyle>
            <a:p>
              <a:pPr/>
              <a:r>
                <a:t>opwekken</a:t>
              </a:r>
            </a:p>
          </p:txBody>
        </p:sp>
      </p:grpSp>
      <p:grpSp>
        <p:nvGrpSpPr>
          <p:cNvPr id="514" name="Group 514"/>
          <p:cNvGrpSpPr/>
          <p:nvPr/>
        </p:nvGrpSpPr>
        <p:grpSpPr>
          <a:xfrm>
            <a:off x="-36513" y="6443662"/>
            <a:ext cx="9180514" cy="447041"/>
            <a:chOff x="0" y="0"/>
            <a:chExt cx="9180513" cy="447040"/>
          </a:xfrm>
        </p:grpSpPr>
        <p:sp>
          <p:nvSpPr>
            <p:cNvPr id="512" name="Shape 512"/>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513" name="Shape 513"/>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515" name="Shape 515"/>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516" name="Shape 516"/>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517"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pic>
        <p:nvPicPr>
          <p:cNvPr id="518" name="image3.png"/>
          <p:cNvPicPr>
            <a:picLocks noChangeAspect="1"/>
          </p:cNvPicPr>
          <p:nvPr/>
        </p:nvPicPr>
        <p:blipFill>
          <a:blip r:embed="rId5">
            <a:extLst/>
          </a:blip>
          <a:stretch>
            <a:fillRect/>
          </a:stretch>
        </p:blipFill>
        <p:spPr>
          <a:xfrm>
            <a:off x="7092280" y="0"/>
            <a:ext cx="1872209" cy="1208213"/>
          </a:xfrm>
          <a:prstGeom prst="rect">
            <a:avLst/>
          </a:prstGeom>
          <a:ln w="12700">
            <a:miter lim="400000"/>
          </a:ln>
        </p:spPr>
      </p:pic>
      <p:sp>
        <p:nvSpPr>
          <p:cNvPr id="519" name="Shape 519"/>
          <p:cNvSpPr/>
          <p:nvPr/>
        </p:nvSpPr>
        <p:spPr>
          <a:xfrm>
            <a:off x="3995935" y="1772816"/>
            <a:ext cx="4680522" cy="2491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Zonnepark Altweerterheide: </a:t>
            </a:r>
          </a:p>
          <a:p>
            <a:pPr>
              <a:defRPr b="1"/>
            </a:pPr>
          </a:p>
          <a:p>
            <a:pPr>
              <a:buSzPct val="100000"/>
              <a:buFont typeface="Arial"/>
              <a:buChar char="•"/>
              <a:defRPr b="1"/>
            </a:pPr>
            <a:r>
              <a:t>  zelf geen zonnepanelen nodig</a:t>
            </a:r>
          </a:p>
          <a:p>
            <a:pPr>
              <a:buSzPct val="100000"/>
              <a:buFont typeface="Arial"/>
              <a:buChar char="•"/>
              <a:defRPr b="1"/>
            </a:pPr>
            <a:r>
              <a:t>  per 1000 kwh € 1.990,-- investeren</a:t>
            </a:r>
          </a:p>
          <a:p>
            <a:pPr>
              <a:buSzPct val="100000"/>
              <a:buFont typeface="Arial"/>
              <a:buChar char="•"/>
              <a:defRPr b="1"/>
            </a:pPr>
            <a:r>
              <a:t>  15 jaar geen energiebelasting over 1000 kwh</a:t>
            </a:r>
          </a:p>
          <a:p>
            <a:pPr>
              <a:buSzPct val="100000"/>
              <a:buFont typeface="Arial"/>
              <a:buChar char="•"/>
              <a:defRPr b="1"/>
            </a:pPr>
            <a:r>
              <a:t>  15 jaar geen stroomkosten over 1000 kwh</a:t>
            </a:r>
          </a:p>
          <a:p>
            <a:pPr>
              <a:buSzPct val="100000"/>
              <a:buFont typeface="Arial"/>
              <a:buChar char="•"/>
              <a:defRPr b="1"/>
            </a:pPr>
            <a:r>
              <a:t>  zelf mee bepalen over winstdeling</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21"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grpSp>
        <p:nvGrpSpPr>
          <p:cNvPr id="524" name="Group 524"/>
          <p:cNvGrpSpPr/>
          <p:nvPr/>
        </p:nvGrpSpPr>
        <p:grpSpPr>
          <a:xfrm>
            <a:off x="2411411" y="-1"/>
            <a:ext cx="4680868" cy="1196976"/>
            <a:chOff x="0" y="0"/>
            <a:chExt cx="4680866" cy="1196975"/>
          </a:xfrm>
        </p:grpSpPr>
        <p:sp>
          <p:nvSpPr>
            <p:cNvPr id="522" name="Shape 522"/>
            <p:cNvSpPr/>
            <p:nvPr/>
          </p:nvSpPr>
          <p:spPr>
            <a:xfrm flipH="1">
              <a:off x="0" y="0"/>
              <a:ext cx="4680867"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3200"/>
              </a:pPr>
            </a:p>
          </p:txBody>
        </p:sp>
        <p:sp>
          <p:nvSpPr>
            <p:cNvPr id="523" name="Shape 523"/>
            <p:cNvSpPr/>
            <p:nvPr/>
          </p:nvSpPr>
          <p:spPr>
            <a:xfrm>
              <a:off x="0" y="0"/>
              <a:ext cx="4680867" cy="561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3200"/>
              </a:lvl1pPr>
            </a:lstStyle>
            <a:p>
              <a:pPr/>
              <a:r>
                <a:t>Vragen ….. ?</a:t>
              </a:r>
            </a:p>
          </p:txBody>
        </p:sp>
      </p:grpSp>
      <p:grpSp>
        <p:nvGrpSpPr>
          <p:cNvPr id="527" name="Group 527"/>
          <p:cNvGrpSpPr/>
          <p:nvPr/>
        </p:nvGrpSpPr>
        <p:grpSpPr>
          <a:xfrm>
            <a:off x="-36513" y="6443662"/>
            <a:ext cx="9180514" cy="447041"/>
            <a:chOff x="0" y="0"/>
            <a:chExt cx="9180513" cy="447040"/>
          </a:xfrm>
        </p:grpSpPr>
        <p:sp>
          <p:nvSpPr>
            <p:cNvPr id="525" name="Shape 525"/>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526" name="Shape 526"/>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528" name="Shape 528"/>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529" name="Shape 529"/>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530"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pic>
        <p:nvPicPr>
          <p:cNvPr id="531" name="image3.png"/>
          <p:cNvPicPr>
            <a:picLocks noChangeAspect="1"/>
          </p:cNvPicPr>
          <p:nvPr/>
        </p:nvPicPr>
        <p:blipFill>
          <a:blip r:embed="rId5">
            <a:extLst/>
          </a:blip>
          <a:stretch>
            <a:fillRect/>
          </a:stretch>
        </p:blipFill>
        <p:spPr>
          <a:xfrm>
            <a:off x="7271791"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3"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grpSp>
        <p:nvGrpSpPr>
          <p:cNvPr id="536" name="Group 536"/>
          <p:cNvGrpSpPr/>
          <p:nvPr/>
        </p:nvGrpSpPr>
        <p:grpSpPr>
          <a:xfrm>
            <a:off x="2411411" y="-1"/>
            <a:ext cx="4752878" cy="1196976"/>
            <a:chOff x="0" y="0"/>
            <a:chExt cx="4752876" cy="1196975"/>
          </a:xfrm>
        </p:grpSpPr>
        <p:sp>
          <p:nvSpPr>
            <p:cNvPr id="534" name="Shape 534"/>
            <p:cNvSpPr/>
            <p:nvPr/>
          </p:nvSpPr>
          <p:spPr>
            <a:xfrm flipH="1">
              <a:off x="0" y="0"/>
              <a:ext cx="4752877"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3200"/>
              </a:pPr>
            </a:p>
          </p:txBody>
        </p:sp>
        <p:sp>
          <p:nvSpPr>
            <p:cNvPr id="535" name="Shape 535"/>
            <p:cNvSpPr/>
            <p:nvPr/>
          </p:nvSpPr>
          <p:spPr>
            <a:xfrm>
              <a:off x="0" y="0"/>
              <a:ext cx="4752877" cy="561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3200"/>
              </a:lvl1pPr>
            </a:lstStyle>
            <a:p>
              <a:pPr/>
              <a:r>
                <a:t>Vragen ….. ?</a:t>
              </a:r>
            </a:p>
          </p:txBody>
        </p:sp>
      </p:grpSp>
      <p:grpSp>
        <p:nvGrpSpPr>
          <p:cNvPr id="539" name="Group 539"/>
          <p:cNvGrpSpPr/>
          <p:nvPr/>
        </p:nvGrpSpPr>
        <p:grpSpPr>
          <a:xfrm>
            <a:off x="-36513" y="6443662"/>
            <a:ext cx="9180514" cy="447041"/>
            <a:chOff x="0" y="0"/>
            <a:chExt cx="9180513" cy="447040"/>
          </a:xfrm>
        </p:grpSpPr>
        <p:sp>
          <p:nvSpPr>
            <p:cNvPr id="537" name="Shape 537"/>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538" name="Shape 538"/>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540" name="Shape 540"/>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541" name="Shape 541"/>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542"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sp>
        <p:nvSpPr>
          <p:cNvPr id="543" name="Shape 543"/>
          <p:cNvSpPr/>
          <p:nvPr/>
        </p:nvSpPr>
        <p:spPr>
          <a:xfrm>
            <a:off x="4139951" y="1916832"/>
            <a:ext cx="4680522"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solidFill>
                  <a:srgbClr val="FF0000"/>
                </a:solidFill>
              </a:defRPr>
            </a:lvl1pPr>
          </a:lstStyle>
          <a:p>
            <a:pPr/>
            <a:r>
              <a:t>PAUZE…..BIJTANKEN</a:t>
            </a:r>
          </a:p>
        </p:txBody>
      </p:sp>
      <p:pic>
        <p:nvPicPr>
          <p:cNvPr id="544" name="image3.png"/>
          <p:cNvPicPr>
            <a:picLocks noChangeAspect="1"/>
          </p:cNvPicPr>
          <p:nvPr/>
        </p:nvPicPr>
        <p:blipFill>
          <a:blip r:embed="rId5">
            <a:extLst/>
          </a:blip>
          <a:stretch>
            <a:fillRect/>
          </a:stretch>
        </p:blipFill>
        <p:spPr>
          <a:xfrm>
            <a:off x="7271791"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6" name="image1.jpg" descr="11262635_ml.jpg"/>
          <p:cNvPicPr>
            <a:picLocks noChangeAspect="1"/>
          </p:cNvPicPr>
          <p:nvPr/>
        </p:nvPicPr>
        <p:blipFill>
          <a:blip r:embed="rId2">
            <a:extLst/>
          </a:blip>
          <a:stretch>
            <a:fillRect/>
          </a:stretch>
        </p:blipFill>
        <p:spPr>
          <a:xfrm>
            <a:off x="0" y="1340767"/>
            <a:ext cx="9144000" cy="5184578"/>
          </a:xfrm>
          <a:prstGeom prst="rect">
            <a:avLst/>
          </a:prstGeom>
          <a:ln w="12700">
            <a:miter lim="400000"/>
          </a:ln>
        </p:spPr>
      </p:pic>
      <p:sp>
        <p:nvSpPr>
          <p:cNvPr id="547" name="Shape 547"/>
          <p:cNvSpPr/>
          <p:nvPr/>
        </p:nvSpPr>
        <p:spPr>
          <a:xfrm flipV="1" rot="10800000">
            <a:off x="2411411" y="0"/>
            <a:ext cx="4464846" cy="1196975"/>
          </a:xfrm>
          <a:prstGeom prst="rect">
            <a:avLst/>
          </a:prstGeom>
          <a:solidFill>
            <a:srgbClr val="5B8F02"/>
          </a:solidFill>
          <a:ln w="12700">
            <a:miter lim="400000"/>
          </a:ln>
        </p:spPr>
        <p:txBody>
          <a:bodyPr lIns="45719" rIns="45719"/>
          <a:lstStyle/>
          <a:p>
            <a:pPr algn="ctr">
              <a:defRPr sz="4000"/>
            </a:pPr>
          </a:p>
        </p:txBody>
      </p:sp>
      <p:grpSp>
        <p:nvGrpSpPr>
          <p:cNvPr id="550" name="Group 550"/>
          <p:cNvGrpSpPr/>
          <p:nvPr/>
        </p:nvGrpSpPr>
        <p:grpSpPr>
          <a:xfrm>
            <a:off x="-36513" y="6443662"/>
            <a:ext cx="9180514" cy="447041"/>
            <a:chOff x="0" y="0"/>
            <a:chExt cx="9180513" cy="447040"/>
          </a:xfrm>
        </p:grpSpPr>
        <p:sp>
          <p:nvSpPr>
            <p:cNvPr id="548" name="Shape 548"/>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549" name="Shape 549"/>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551" name="Shape 551"/>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552" name="Shape 552"/>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553"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pic>
        <p:nvPicPr>
          <p:cNvPr id="554" name="image3.png"/>
          <p:cNvPicPr>
            <a:picLocks noChangeAspect="1"/>
          </p:cNvPicPr>
          <p:nvPr/>
        </p:nvPicPr>
        <p:blipFill>
          <a:blip r:embed="rId5">
            <a:extLst/>
          </a:blip>
          <a:stretch>
            <a:fillRect/>
          </a:stretch>
        </p:blipFill>
        <p:spPr>
          <a:xfrm>
            <a:off x="7092280" y="0"/>
            <a:ext cx="1872209" cy="1208213"/>
          </a:xfrm>
          <a:prstGeom prst="rect">
            <a:avLst/>
          </a:prstGeom>
          <a:ln w="12700">
            <a:miter lim="400000"/>
          </a:ln>
        </p:spPr>
      </p:pic>
      <p:pic>
        <p:nvPicPr>
          <p:cNvPr id="555" name="image10.png"/>
          <p:cNvPicPr>
            <a:picLocks noChangeAspect="1"/>
          </p:cNvPicPr>
          <p:nvPr/>
        </p:nvPicPr>
        <p:blipFill>
          <a:blip r:embed="rId6">
            <a:extLst/>
          </a:blip>
          <a:stretch>
            <a:fillRect/>
          </a:stretch>
        </p:blipFill>
        <p:spPr>
          <a:xfrm>
            <a:off x="2987824" y="0"/>
            <a:ext cx="3362326" cy="1221533"/>
          </a:xfrm>
          <a:prstGeom prst="rect">
            <a:avLst/>
          </a:prstGeom>
          <a:ln w="12700">
            <a:miter lim="400000"/>
          </a:ln>
        </p:spPr>
      </p:pic>
      <p:pic>
        <p:nvPicPr>
          <p:cNvPr id="556" name="image11.png"/>
          <p:cNvPicPr>
            <a:picLocks noChangeAspect="1"/>
          </p:cNvPicPr>
          <p:nvPr/>
        </p:nvPicPr>
        <p:blipFill>
          <a:blip r:embed="rId7">
            <a:extLst/>
          </a:blip>
          <a:srcRect l="70544" t="20346" r="19958" b="7463"/>
          <a:stretch>
            <a:fillRect/>
          </a:stretch>
        </p:blipFill>
        <p:spPr>
          <a:xfrm>
            <a:off x="6588224" y="1340768"/>
            <a:ext cx="2433639" cy="5112568"/>
          </a:xfrm>
          <a:prstGeom prst="rect">
            <a:avLst/>
          </a:prstGeom>
          <a:ln w="12700">
            <a:miter lim="400000"/>
          </a:ln>
        </p:spPr>
      </p:pic>
      <p:sp>
        <p:nvSpPr>
          <p:cNvPr id="557" name="Shape 557"/>
          <p:cNvSpPr/>
          <p:nvPr/>
        </p:nvSpPr>
        <p:spPr>
          <a:xfrm>
            <a:off x="683568" y="1700808"/>
            <a:ext cx="54006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Warmtescans een introductie</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59"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sp>
        <p:nvSpPr>
          <p:cNvPr id="560" name="Shape 560"/>
          <p:cNvSpPr/>
          <p:nvPr/>
        </p:nvSpPr>
        <p:spPr>
          <a:xfrm flipV="1" rot="10800000">
            <a:off x="2411411" y="0"/>
            <a:ext cx="4464846" cy="1196975"/>
          </a:xfrm>
          <a:prstGeom prst="rect">
            <a:avLst/>
          </a:prstGeom>
          <a:solidFill>
            <a:srgbClr val="5B8F02"/>
          </a:solidFill>
          <a:ln w="12700">
            <a:miter lim="400000"/>
          </a:ln>
        </p:spPr>
        <p:txBody>
          <a:bodyPr lIns="45719" rIns="45719"/>
          <a:lstStyle/>
          <a:p>
            <a:pPr algn="ctr">
              <a:defRPr sz="4000"/>
            </a:pPr>
          </a:p>
        </p:txBody>
      </p:sp>
      <p:grpSp>
        <p:nvGrpSpPr>
          <p:cNvPr id="563" name="Group 563"/>
          <p:cNvGrpSpPr/>
          <p:nvPr/>
        </p:nvGrpSpPr>
        <p:grpSpPr>
          <a:xfrm>
            <a:off x="-36513" y="6443662"/>
            <a:ext cx="9180514" cy="447041"/>
            <a:chOff x="0" y="0"/>
            <a:chExt cx="9180513" cy="447040"/>
          </a:xfrm>
        </p:grpSpPr>
        <p:sp>
          <p:nvSpPr>
            <p:cNvPr id="561" name="Shape 561"/>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562" name="Shape 562"/>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564" name="Shape 564"/>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565" name="Shape 565"/>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566"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sp>
        <p:nvSpPr>
          <p:cNvPr id="567" name="Shape 567"/>
          <p:cNvSpPr/>
          <p:nvPr/>
        </p:nvSpPr>
        <p:spPr>
          <a:xfrm>
            <a:off x="3995935" y="1628799"/>
            <a:ext cx="4752530"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 </a:t>
            </a:r>
          </a:p>
        </p:txBody>
      </p:sp>
      <p:pic>
        <p:nvPicPr>
          <p:cNvPr id="568" name="image3.png"/>
          <p:cNvPicPr>
            <a:picLocks noChangeAspect="1"/>
          </p:cNvPicPr>
          <p:nvPr/>
        </p:nvPicPr>
        <p:blipFill>
          <a:blip r:embed="rId5">
            <a:extLst/>
          </a:blip>
          <a:stretch>
            <a:fillRect/>
          </a:stretch>
        </p:blipFill>
        <p:spPr>
          <a:xfrm>
            <a:off x="7092280" y="0"/>
            <a:ext cx="1872209" cy="1208213"/>
          </a:xfrm>
          <a:prstGeom prst="rect">
            <a:avLst/>
          </a:prstGeom>
          <a:ln w="12700">
            <a:miter lim="400000"/>
          </a:ln>
        </p:spPr>
      </p:pic>
      <p:pic>
        <p:nvPicPr>
          <p:cNvPr id="569" name="image10.png"/>
          <p:cNvPicPr>
            <a:picLocks noChangeAspect="1"/>
          </p:cNvPicPr>
          <p:nvPr/>
        </p:nvPicPr>
        <p:blipFill>
          <a:blip r:embed="rId6">
            <a:extLst/>
          </a:blip>
          <a:stretch>
            <a:fillRect/>
          </a:stretch>
        </p:blipFill>
        <p:spPr>
          <a:xfrm>
            <a:off x="2987824" y="0"/>
            <a:ext cx="3362326" cy="1221533"/>
          </a:xfrm>
          <a:prstGeom prst="rect">
            <a:avLst/>
          </a:prstGeom>
          <a:ln w="12700">
            <a:miter lim="400000"/>
          </a:ln>
        </p:spPr>
      </p:pic>
      <p:sp>
        <p:nvSpPr>
          <p:cNvPr id="570" name="Shape 570"/>
          <p:cNvSpPr/>
          <p:nvPr/>
        </p:nvSpPr>
        <p:spPr>
          <a:xfrm>
            <a:off x="3851919" y="1556791"/>
            <a:ext cx="5184578" cy="400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457200" indent="0">
              <a:buSzPct val="100000"/>
              <a:buFont typeface="Arial"/>
              <a:buChar char="•"/>
              <a:defRPr sz="2400"/>
            </a:pPr>
            <a:r>
              <a:t>Professionele momentopname!</a:t>
            </a:r>
          </a:p>
          <a:p>
            <a:pPr lvl="1" marL="457200" indent="0">
              <a:buSzPct val="100000"/>
              <a:buFont typeface="Arial"/>
              <a:buChar char="•"/>
              <a:defRPr sz="2400"/>
            </a:pPr>
            <a:r>
              <a:t> Interpretatie samen met bewoner</a:t>
            </a:r>
          </a:p>
          <a:p>
            <a:pPr lvl="1" marL="457200" indent="0">
              <a:buSzPct val="100000"/>
              <a:buFont typeface="Arial"/>
              <a:buChar char="•"/>
              <a:defRPr sz="2400"/>
            </a:pPr>
            <a:r>
              <a:t> Geeft inzicht in onregelmatigheden</a:t>
            </a:r>
          </a:p>
          <a:p>
            <a:pPr lvl="1" marL="457200" indent="0">
              <a:buSzPct val="100000"/>
              <a:buFont typeface="Arial"/>
              <a:buChar char="•"/>
              <a:defRPr sz="2400"/>
            </a:pPr>
            <a:r>
              <a:t> Spoort aan tot verder onderzoek:</a:t>
            </a:r>
          </a:p>
          <a:p>
            <a:pPr lvl="2" marL="914400" indent="0">
              <a:buSzPct val="100000"/>
              <a:buFont typeface="Wingdings"/>
              <a:buChar char="✓"/>
              <a:defRPr sz="2400"/>
            </a:pPr>
            <a:r>
              <a:t> spouwmuren</a:t>
            </a:r>
          </a:p>
          <a:p>
            <a:pPr lvl="2" marL="914400" indent="0">
              <a:buSzPct val="100000"/>
              <a:buFont typeface="Wingdings"/>
              <a:buChar char="✓"/>
              <a:defRPr sz="2400"/>
            </a:pPr>
            <a:r>
              <a:t> kierdichtingen</a:t>
            </a:r>
          </a:p>
          <a:p>
            <a:pPr lvl="2" marL="914400" indent="0">
              <a:buSzPct val="100000"/>
              <a:buFont typeface="Wingdings"/>
              <a:buChar char="✓"/>
              <a:defRPr sz="2400"/>
            </a:pPr>
            <a:r>
              <a:t> voordeuren</a:t>
            </a:r>
          </a:p>
          <a:p>
            <a:pPr lvl="2" marL="914400" indent="0">
              <a:buSzPct val="100000"/>
              <a:buFont typeface="Wingdings"/>
              <a:buChar char="✓"/>
              <a:defRPr sz="2400"/>
            </a:pPr>
            <a:r>
              <a:t> warmteverlies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grpSp>
        <p:nvGrpSpPr>
          <p:cNvPr id="141" name="Group 141"/>
          <p:cNvGrpSpPr/>
          <p:nvPr/>
        </p:nvGrpSpPr>
        <p:grpSpPr>
          <a:xfrm>
            <a:off x="2411411" y="-1"/>
            <a:ext cx="4464846" cy="1196976"/>
            <a:chOff x="0" y="0"/>
            <a:chExt cx="4464844" cy="1196975"/>
          </a:xfrm>
        </p:grpSpPr>
        <p:sp>
          <p:nvSpPr>
            <p:cNvPr id="139" name="Shape 139"/>
            <p:cNvSpPr/>
            <p:nvPr/>
          </p:nvSpPr>
          <p:spPr>
            <a:xfrm flipH="1">
              <a:off x="0" y="0"/>
              <a:ext cx="4464845"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3200"/>
              </a:pPr>
            </a:p>
          </p:txBody>
        </p:sp>
        <p:sp>
          <p:nvSpPr>
            <p:cNvPr id="140" name="Shape 140"/>
            <p:cNvSpPr/>
            <p:nvPr/>
          </p:nvSpPr>
          <p:spPr>
            <a:xfrm>
              <a:off x="0" y="0"/>
              <a:ext cx="4464845" cy="561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3200"/>
              </a:lvl1pPr>
            </a:lstStyle>
            <a:p>
              <a:pPr/>
              <a:r>
                <a:t>Doelen</a:t>
              </a:r>
            </a:p>
          </p:txBody>
        </p:sp>
      </p:grpSp>
      <p:grpSp>
        <p:nvGrpSpPr>
          <p:cNvPr id="144" name="Group 144"/>
          <p:cNvGrpSpPr/>
          <p:nvPr/>
        </p:nvGrpSpPr>
        <p:grpSpPr>
          <a:xfrm>
            <a:off x="-36513" y="6443662"/>
            <a:ext cx="9180514" cy="447041"/>
            <a:chOff x="0" y="0"/>
            <a:chExt cx="9180513" cy="447040"/>
          </a:xfrm>
        </p:grpSpPr>
        <p:sp>
          <p:nvSpPr>
            <p:cNvPr id="142" name="Shape 142"/>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143" name="Shape 143"/>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145" name="Shape 145"/>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146" name="Shape 146"/>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147"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sp>
        <p:nvSpPr>
          <p:cNvPr id="148" name="Shape 148"/>
          <p:cNvSpPr/>
          <p:nvPr/>
        </p:nvSpPr>
        <p:spPr>
          <a:xfrm>
            <a:off x="3851919" y="1628799"/>
            <a:ext cx="4896546" cy="364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defRPr b="1" sz="2400"/>
            </a:pPr>
            <a:r>
              <a:t> Duurzame energie opwekken</a:t>
            </a:r>
          </a:p>
          <a:p>
            <a:pPr>
              <a:buSzPct val="100000"/>
              <a:buFont typeface="Arial"/>
              <a:buChar char="•"/>
              <a:defRPr b="1" sz="2400"/>
            </a:pPr>
          </a:p>
          <a:p>
            <a:pPr>
              <a:buSzPct val="100000"/>
              <a:buFont typeface="Arial"/>
              <a:buChar char="•"/>
              <a:defRPr b="1" sz="2400"/>
            </a:pPr>
            <a:r>
              <a:t> Ondersteuning bij energie besparen</a:t>
            </a:r>
          </a:p>
          <a:p>
            <a:pPr>
              <a:buSzPct val="100000"/>
              <a:buFont typeface="Arial"/>
              <a:buChar char="•"/>
              <a:defRPr b="1" sz="2400"/>
            </a:pPr>
          </a:p>
          <a:p>
            <a:pPr>
              <a:buSzPct val="100000"/>
              <a:buFont typeface="Arial"/>
              <a:buChar char="•"/>
              <a:defRPr b="1" sz="2400"/>
            </a:pPr>
            <a:r>
              <a:t> Duurzame lokale energie leveren</a:t>
            </a:r>
          </a:p>
          <a:p>
            <a:pPr>
              <a:buSzPct val="100000"/>
              <a:buFont typeface="Arial"/>
              <a:buChar char="•"/>
              <a:defRPr b="1" sz="2400"/>
            </a:pPr>
          </a:p>
          <a:p>
            <a:pPr>
              <a:buSzPct val="100000"/>
              <a:buFont typeface="Arial"/>
              <a:buChar char="•"/>
              <a:defRPr b="1" sz="2400"/>
            </a:pPr>
            <a:r>
              <a:t> Investeren in duurzame projecten</a:t>
            </a:r>
          </a:p>
        </p:txBody>
      </p:sp>
      <p:pic>
        <p:nvPicPr>
          <p:cNvPr id="149" name="image3.png"/>
          <p:cNvPicPr>
            <a:picLocks noChangeAspect="1"/>
          </p:cNvPicPr>
          <p:nvPr/>
        </p:nvPicPr>
        <p:blipFill>
          <a:blip r:embed="rId5">
            <a:extLst/>
          </a:blip>
          <a:stretch>
            <a:fillRect/>
          </a:stretch>
        </p:blipFill>
        <p:spPr>
          <a:xfrm>
            <a:off x="7092280"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2"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sp>
        <p:nvSpPr>
          <p:cNvPr id="573" name="Shape 573"/>
          <p:cNvSpPr/>
          <p:nvPr/>
        </p:nvSpPr>
        <p:spPr>
          <a:xfrm flipV="1" rot="10800000">
            <a:off x="2411411" y="0"/>
            <a:ext cx="4464846" cy="1196975"/>
          </a:xfrm>
          <a:prstGeom prst="rect">
            <a:avLst/>
          </a:prstGeom>
          <a:solidFill>
            <a:srgbClr val="5B8F02"/>
          </a:solidFill>
          <a:ln w="12700">
            <a:miter lim="400000"/>
          </a:ln>
        </p:spPr>
        <p:txBody>
          <a:bodyPr lIns="45719" rIns="45719"/>
          <a:lstStyle/>
          <a:p>
            <a:pPr algn="ctr">
              <a:defRPr sz="4000"/>
            </a:pPr>
          </a:p>
        </p:txBody>
      </p:sp>
      <p:grpSp>
        <p:nvGrpSpPr>
          <p:cNvPr id="576" name="Group 576"/>
          <p:cNvGrpSpPr/>
          <p:nvPr/>
        </p:nvGrpSpPr>
        <p:grpSpPr>
          <a:xfrm>
            <a:off x="-36513" y="6443662"/>
            <a:ext cx="9180514" cy="447041"/>
            <a:chOff x="0" y="0"/>
            <a:chExt cx="9180513" cy="447040"/>
          </a:xfrm>
        </p:grpSpPr>
        <p:sp>
          <p:nvSpPr>
            <p:cNvPr id="574" name="Shape 574"/>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575" name="Shape 575"/>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577" name="Shape 577"/>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578" name="Shape 578"/>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579"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sp>
        <p:nvSpPr>
          <p:cNvPr id="580" name="Shape 580"/>
          <p:cNvSpPr/>
          <p:nvPr/>
        </p:nvSpPr>
        <p:spPr>
          <a:xfrm>
            <a:off x="3995935" y="1628799"/>
            <a:ext cx="4752530" cy="33152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pPr>
            <a:r>
              <a:t>Kleurenspectrum van koud (blauw)  naar warm (rood tot witheet)</a:t>
            </a:r>
          </a:p>
          <a:p>
            <a:pPr>
              <a:defRPr sz="2400"/>
            </a:pPr>
            <a:r>
              <a:t>Blauw  &lt;-3</a:t>
            </a:r>
            <a:r>
              <a:rPr>
                <a:latin typeface="Symbol"/>
                <a:ea typeface="Symbol"/>
                <a:cs typeface="Symbol"/>
                <a:sym typeface="Symbol"/>
              </a:rPr>
              <a:t>°</a:t>
            </a:r>
            <a:r>
              <a:t>  wit &gt; 8</a:t>
            </a:r>
            <a:r>
              <a:rPr>
                <a:latin typeface="Symbol"/>
                <a:ea typeface="Symbol"/>
                <a:cs typeface="Symbol"/>
                <a:sym typeface="Symbol"/>
              </a:rPr>
              <a:t>°</a:t>
            </a:r>
            <a:endParaRPr>
              <a:latin typeface="Symbol"/>
              <a:ea typeface="Symbol"/>
              <a:cs typeface="Symbol"/>
              <a:sym typeface="Symbol"/>
            </a:endParaRPr>
          </a:p>
          <a:p>
            <a:pPr>
              <a:defRPr sz="2400"/>
            </a:pPr>
          </a:p>
          <a:p>
            <a:pPr>
              <a:defRPr sz="2400"/>
            </a:pPr>
            <a:r>
              <a:t>Variabelen: </a:t>
            </a:r>
          </a:p>
          <a:p>
            <a:pPr>
              <a:defRPr sz="2400"/>
            </a:pPr>
            <a:r>
              <a:t>Reflectie, wind, weer, voorwerpen, tijd. </a:t>
            </a:r>
          </a:p>
        </p:txBody>
      </p:sp>
      <p:pic>
        <p:nvPicPr>
          <p:cNvPr id="581" name="image3.png"/>
          <p:cNvPicPr>
            <a:picLocks noChangeAspect="1"/>
          </p:cNvPicPr>
          <p:nvPr/>
        </p:nvPicPr>
        <p:blipFill>
          <a:blip r:embed="rId5">
            <a:extLst/>
          </a:blip>
          <a:stretch>
            <a:fillRect/>
          </a:stretch>
        </p:blipFill>
        <p:spPr>
          <a:xfrm>
            <a:off x="7092280" y="0"/>
            <a:ext cx="1872209" cy="1208213"/>
          </a:xfrm>
          <a:prstGeom prst="rect">
            <a:avLst/>
          </a:prstGeom>
          <a:ln w="12700">
            <a:miter lim="400000"/>
          </a:ln>
        </p:spPr>
      </p:pic>
      <p:pic>
        <p:nvPicPr>
          <p:cNvPr id="582" name="image10.png"/>
          <p:cNvPicPr>
            <a:picLocks noChangeAspect="1"/>
          </p:cNvPicPr>
          <p:nvPr/>
        </p:nvPicPr>
        <p:blipFill>
          <a:blip r:embed="rId6">
            <a:extLst/>
          </a:blip>
          <a:stretch>
            <a:fillRect/>
          </a:stretch>
        </p:blipFill>
        <p:spPr>
          <a:xfrm>
            <a:off x="2987824" y="0"/>
            <a:ext cx="3362326" cy="1221533"/>
          </a:xfrm>
          <a:prstGeom prst="rect">
            <a:avLst/>
          </a:prstGeom>
          <a:ln w="12700">
            <a:miter lim="400000"/>
          </a:ln>
        </p:spPr>
      </p:pic>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4" name="Shape 584"/>
          <p:cNvSpPr/>
          <p:nvPr/>
        </p:nvSpPr>
        <p:spPr>
          <a:xfrm flipV="1" rot="10800000">
            <a:off x="2411411" y="0"/>
            <a:ext cx="4464846" cy="1196975"/>
          </a:xfrm>
          <a:prstGeom prst="rect">
            <a:avLst/>
          </a:prstGeom>
          <a:solidFill>
            <a:srgbClr val="5B8F02"/>
          </a:solidFill>
          <a:ln w="12700">
            <a:miter lim="400000"/>
          </a:ln>
        </p:spPr>
        <p:txBody>
          <a:bodyPr lIns="45719" rIns="45719"/>
          <a:lstStyle/>
          <a:p>
            <a:pPr algn="ctr">
              <a:defRPr sz="4000"/>
            </a:pPr>
          </a:p>
        </p:txBody>
      </p:sp>
      <p:grpSp>
        <p:nvGrpSpPr>
          <p:cNvPr id="587" name="Group 587"/>
          <p:cNvGrpSpPr/>
          <p:nvPr/>
        </p:nvGrpSpPr>
        <p:grpSpPr>
          <a:xfrm>
            <a:off x="-36513" y="6443662"/>
            <a:ext cx="9180514" cy="447041"/>
            <a:chOff x="0" y="0"/>
            <a:chExt cx="9180513" cy="447040"/>
          </a:xfrm>
        </p:grpSpPr>
        <p:sp>
          <p:nvSpPr>
            <p:cNvPr id="585" name="Shape 585"/>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586" name="Shape 586"/>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2" invalidUrl="" action="" tgtFrame="" tooltip="" history="1" highlightClick="0" endSnd="0"/>
                </a:rPr>
                <a:t>www.weertenergie.nl</a:t>
              </a:r>
              <a:r>
                <a:t> </a:t>
              </a:r>
            </a:p>
          </p:txBody>
        </p:sp>
      </p:grpSp>
      <p:sp>
        <p:nvSpPr>
          <p:cNvPr id="588" name="Shape 588"/>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589" name="Shape 589"/>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590" name="image2.png"/>
          <p:cNvPicPr>
            <a:picLocks noChangeAspect="1"/>
          </p:cNvPicPr>
          <p:nvPr/>
        </p:nvPicPr>
        <p:blipFill>
          <a:blip r:embed="rId3">
            <a:extLst/>
          </a:blip>
          <a:stretch>
            <a:fillRect/>
          </a:stretch>
        </p:blipFill>
        <p:spPr>
          <a:xfrm>
            <a:off x="0" y="115887"/>
            <a:ext cx="2268539" cy="998539"/>
          </a:xfrm>
          <a:prstGeom prst="rect">
            <a:avLst/>
          </a:prstGeom>
          <a:ln w="12700">
            <a:miter lim="400000"/>
          </a:ln>
        </p:spPr>
      </p:pic>
      <p:pic>
        <p:nvPicPr>
          <p:cNvPr id="591" name="image3.png"/>
          <p:cNvPicPr>
            <a:picLocks noChangeAspect="1"/>
          </p:cNvPicPr>
          <p:nvPr/>
        </p:nvPicPr>
        <p:blipFill>
          <a:blip r:embed="rId4">
            <a:extLst/>
          </a:blip>
          <a:stretch>
            <a:fillRect/>
          </a:stretch>
        </p:blipFill>
        <p:spPr>
          <a:xfrm>
            <a:off x="7092280" y="0"/>
            <a:ext cx="1872209" cy="1208213"/>
          </a:xfrm>
          <a:prstGeom prst="rect">
            <a:avLst/>
          </a:prstGeom>
          <a:ln w="12700">
            <a:miter lim="400000"/>
          </a:ln>
        </p:spPr>
      </p:pic>
      <p:pic>
        <p:nvPicPr>
          <p:cNvPr id="592" name="image10.png"/>
          <p:cNvPicPr>
            <a:picLocks noChangeAspect="1"/>
          </p:cNvPicPr>
          <p:nvPr/>
        </p:nvPicPr>
        <p:blipFill>
          <a:blip r:embed="rId5">
            <a:extLst/>
          </a:blip>
          <a:stretch>
            <a:fillRect/>
          </a:stretch>
        </p:blipFill>
        <p:spPr>
          <a:xfrm>
            <a:off x="2987824" y="0"/>
            <a:ext cx="3362326" cy="1221533"/>
          </a:xfrm>
          <a:prstGeom prst="rect">
            <a:avLst/>
          </a:prstGeom>
          <a:ln w="12700">
            <a:miter lim="400000"/>
          </a:ln>
        </p:spPr>
      </p:pic>
      <p:pic>
        <p:nvPicPr>
          <p:cNvPr id="593" name="image12.png"/>
          <p:cNvPicPr>
            <a:picLocks noChangeAspect="1"/>
          </p:cNvPicPr>
          <p:nvPr/>
        </p:nvPicPr>
        <p:blipFill>
          <a:blip r:embed="rId6">
            <a:extLst/>
          </a:blip>
          <a:stretch>
            <a:fillRect/>
          </a:stretch>
        </p:blipFill>
        <p:spPr>
          <a:xfrm>
            <a:off x="1763688" y="1988840"/>
            <a:ext cx="5848351" cy="4457701"/>
          </a:xfrm>
          <a:prstGeom prst="rect">
            <a:avLst/>
          </a:prstGeom>
          <a:ln w="12700">
            <a:miter lim="400000"/>
          </a:ln>
        </p:spPr>
      </p:pic>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5" name="Shape 595"/>
          <p:cNvSpPr/>
          <p:nvPr/>
        </p:nvSpPr>
        <p:spPr>
          <a:xfrm flipV="1" rot="10800000">
            <a:off x="2411411" y="0"/>
            <a:ext cx="4464846" cy="1196975"/>
          </a:xfrm>
          <a:prstGeom prst="rect">
            <a:avLst/>
          </a:prstGeom>
          <a:solidFill>
            <a:srgbClr val="5B8F02"/>
          </a:solidFill>
          <a:ln w="12700">
            <a:miter lim="400000"/>
          </a:ln>
        </p:spPr>
        <p:txBody>
          <a:bodyPr lIns="45719" rIns="45719"/>
          <a:lstStyle/>
          <a:p>
            <a:pPr algn="ctr">
              <a:defRPr sz="4000"/>
            </a:pPr>
          </a:p>
        </p:txBody>
      </p:sp>
      <p:grpSp>
        <p:nvGrpSpPr>
          <p:cNvPr id="598" name="Group 598"/>
          <p:cNvGrpSpPr/>
          <p:nvPr/>
        </p:nvGrpSpPr>
        <p:grpSpPr>
          <a:xfrm>
            <a:off x="-36513" y="6443662"/>
            <a:ext cx="9180514" cy="447041"/>
            <a:chOff x="0" y="0"/>
            <a:chExt cx="9180513" cy="447040"/>
          </a:xfrm>
        </p:grpSpPr>
        <p:sp>
          <p:nvSpPr>
            <p:cNvPr id="596" name="Shape 596"/>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597" name="Shape 597"/>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2" invalidUrl="" action="" tgtFrame="" tooltip="" history="1" highlightClick="0" endSnd="0"/>
                </a:rPr>
                <a:t>www.weertenergie.nl</a:t>
              </a:r>
              <a:r>
                <a:t> </a:t>
              </a:r>
            </a:p>
          </p:txBody>
        </p:sp>
      </p:grpSp>
      <p:sp>
        <p:nvSpPr>
          <p:cNvPr id="599" name="Shape 599"/>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600" name="Shape 600"/>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601" name="image2.png"/>
          <p:cNvPicPr>
            <a:picLocks noChangeAspect="1"/>
          </p:cNvPicPr>
          <p:nvPr/>
        </p:nvPicPr>
        <p:blipFill>
          <a:blip r:embed="rId3">
            <a:extLst/>
          </a:blip>
          <a:stretch>
            <a:fillRect/>
          </a:stretch>
        </p:blipFill>
        <p:spPr>
          <a:xfrm>
            <a:off x="0" y="115887"/>
            <a:ext cx="2268539" cy="998539"/>
          </a:xfrm>
          <a:prstGeom prst="rect">
            <a:avLst/>
          </a:prstGeom>
          <a:ln w="12700">
            <a:miter lim="400000"/>
          </a:ln>
        </p:spPr>
      </p:pic>
      <p:pic>
        <p:nvPicPr>
          <p:cNvPr id="602" name="image3.png"/>
          <p:cNvPicPr>
            <a:picLocks noChangeAspect="1"/>
          </p:cNvPicPr>
          <p:nvPr/>
        </p:nvPicPr>
        <p:blipFill>
          <a:blip r:embed="rId4">
            <a:extLst/>
          </a:blip>
          <a:stretch>
            <a:fillRect/>
          </a:stretch>
        </p:blipFill>
        <p:spPr>
          <a:xfrm>
            <a:off x="7092280" y="0"/>
            <a:ext cx="1872209" cy="1208213"/>
          </a:xfrm>
          <a:prstGeom prst="rect">
            <a:avLst/>
          </a:prstGeom>
          <a:ln w="12700">
            <a:miter lim="400000"/>
          </a:ln>
        </p:spPr>
      </p:pic>
      <p:pic>
        <p:nvPicPr>
          <p:cNvPr id="603" name="image10.png"/>
          <p:cNvPicPr>
            <a:picLocks noChangeAspect="1"/>
          </p:cNvPicPr>
          <p:nvPr/>
        </p:nvPicPr>
        <p:blipFill>
          <a:blip r:embed="rId5">
            <a:extLst/>
          </a:blip>
          <a:stretch>
            <a:fillRect/>
          </a:stretch>
        </p:blipFill>
        <p:spPr>
          <a:xfrm>
            <a:off x="2987824" y="0"/>
            <a:ext cx="3362326" cy="1221533"/>
          </a:xfrm>
          <a:prstGeom prst="rect">
            <a:avLst/>
          </a:prstGeom>
          <a:ln w="12700">
            <a:miter lim="400000"/>
          </a:ln>
        </p:spPr>
      </p:pic>
      <p:pic>
        <p:nvPicPr>
          <p:cNvPr id="604" name="image13.jpeg" descr="Y:\1. Duurzaam Bouwloket\2. Fysieke loket\4. Opdrachten 2014\14-10-21; Wijkgerichte aanpak Heemstede\5. Adviezen\WT9; Theo Esser - Bosboom Toussaintlaan 24, Heemstede\Infrarood foto\FLIR10419.jpg"/>
          <p:cNvPicPr>
            <a:picLocks noChangeAspect="1"/>
          </p:cNvPicPr>
          <p:nvPr/>
        </p:nvPicPr>
        <p:blipFill>
          <a:blip r:embed="rId6">
            <a:extLst/>
          </a:blip>
          <a:stretch>
            <a:fillRect/>
          </a:stretch>
        </p:blipFill>
        <p:spPr>
          <a:xfrm>
            <a:off x="2627783" y="1556791"/>
            <a:ext cx="3657560" cy="2448274"/>
          </a:xfrm>
          <a:prstGeom prst="rect">
            <a:avLst/>
          </a:prstGeom>
          <a:ln w="12700">
            <a:miter lim="400000"/>
          </a:ln>
        </p:spPr>
      </p:pic>
      <p:pic>
        <p:nvPicPr>
          <p:cNvPr id="605" name="image14.jpeg" descr="FLIR28343"/>
          <p:cNvPicPr>
            <a:picLocks noChangeAspect="1"/>
          </p:cNvPicPr>
          <p:nvPr/>
        </p:nvPicPr>
        <p:blipFill>
          <a:blip r:embed="rId7">
            <a:extLst/>
          </a:blip>
          <a:stretch>
            <a:fillRect/>
          </a:stretch>
        </p:blipFill>
        <p:spPr>
          <a:xfrm>
            <a:off x="323527" y="4077072"/>
            <a:ext cx="2746002" cy="2060849"/>
          </a:xfrm>
          <a:prstGeom prst="rect">
            <a:avLst/>
          </a:prstGeom>
          <a:ln w="12700">
            <a:miter lim="400000"/>
          </a:ln>
        </p:spPr>
      </p:pic>
      <p:pic>
        <p:nvPicPr>
          <p:cNvPr id="606" name="image15.jpeg" descr="C:\Users\Roy\AppData\Local\Microsoft\Windows\INetCache\Content.Word\FLIR28335.jpg"/>
          <p:cNvPicPr>
            <a:picLocks noChangeAspect="1"/>
          </p:cNvPicPr>
          <p:nvPr/>
        </p:nvPicPr>
        <p:blipFill>
          <a:blip r:embed="rId8">
            <a:extLst/>
          </a:blip>
          <a:stretch>
            <a:fillRect/>
          </a:stretch>
        </p:blipFill>
        <p:spPr>
          <a:xfrm>
            <a:off x="6012160" y="4149080"/>
            <a:ext cx="2811625" cy="2060849"/>
          </a:xfrm>
          <a:prstGeom prst="rect">
            <a:avLst/>
          </a:prstGeom>
          <a:ln w="12700">
            <a:miter lim="400000"/>
          </a:ln>
        </p:spPr>
      </p:pic>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8" name="Shape 608"/>
          <p:cNvSpPr/>
          <p:nvPr/>
        </p:nvSpPr>
        <p:spPr>
          <a:xfrm flipV="1" rot="10800000">
            <a:off x="2411411" y="0"/>
            <a:ext cx="4464846" cy="1196975"/>
          </a:xfrm>
          <a:prstGeom prst="rect">
            <a:avLst/>
          </a:prstGeom>
          <a:solidFill>
            <a:srgbClr val="5B8F02"/>
          </a:solidFill>
          <a:ln w="12700">
            <a:miter lim="400000"/>
          </a:ln>
        </p:spPr>
        <p:txBody>
          <a:bodyPr lIns="45719" rIns="45719"/>
          <a:lstStyle/>
          <a:p>
            <a:pPr algn="ctr">
              <a:defRPr sz="4000"/>
            </a:pPr>
          </a:p>
        </p:txBody>
      </p:sp>
      <p:grpSp>
        <p:nvGrpSpPr>
          <p:cNvPr id="611" name="Group 611"/>
          <p:cNvGrpSpPr/>
          <p:nvPr/>
        </p:nvGrpSpPr>
        <p:grpSpPr>
          <a:xfrm>
            <a:off x="-36513" y="6443662"/>
            <a:ext cx="9180514" cy="447041"/>
            <a:chOff x="0" y="0"/>
            <a:chExt cx="9180513" cy="447040"/>
          </a:xfrm>
        </p:grpSpPr>
        <p:sp>
          <p:nvSpPr>
            <p:cNvPr id="609" name="Shape 609"/>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610" name="Shape 610"/>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2" invalidUrl="" action="" tgtFrame="" tooltip="" history="1" highlightClick="0" endSnd="0"/>
                </a:rPr>
                <a:t>www.weertenergie.nl</a:t>
              </a:r>
              <a:r>
                <a:t> </a:t>
              </a:r>
            </a:p>
          </p:txBody>
        </p:sp>
      </p:grpSp>
      <p:sp>
        <p:nvSpPr>
          <p:cNvPr id="612" name="Shape 612"/>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613" name="Shape 613"/>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614" name="image2.png"/>
          <p:cNvPicPr>
            <a:picLocks noChangeAspect="1"/>
          </p:cNvPicPr>
          <p:nvPr/>
        </p:nvPicPr>
        <p:blipFill>
          <a:blip r:embed="rId3">
            <a:extLst/>
          </a:blip>
          <a:stretch>
            <a:fillRect/>
          </a:stretch>
        </p:blipFill>
        <p:spPr>
          <a:xfrm>
            <a:off x="0" y="115887"/>
            <a:ext cx="2268539" cy="998539"/>
          </a:xfrm>
          <a:prstGeom prst="rect">
            <a:avLst/>
          </a:prstGeom>
          <a:ln w="12700">
            <a:miter lim="400000"/>
          </a:ln>
        </p:spPr>
      </p:pic>
      <p:pic>
        <p:nvPicPr>
          <p:cNvPr id="615" name="image3.png"/>
          <p:cNvPicPr>
            <a:picLocks noChangeAspect="1"/>
          </p:cNvPicPr>
          <p:nvPr/>
        </p:nvPicPr>
        <p:blipFill>
          <a:blip r:embed="rId4">
            <a:extLst/>
          </a:blip>
          <a:stretch>
            <a:fillRect/>
          </a:stretch>
        </p:blipFill>
        <p:spPr>
          <a:xfrm>
            <a:off x="7092280" y="0"/>
            <a:ext cx="1872209" cy="1208213"/>
          </a:xfrm>
          <a:prstGeom prst="rect">
            <a:avLst/>
          </a:prstGeom>
          <a:ln w="12700">
            <a:miter lim="400000"/>
          </a:ln>
        </p:spPr>
      </p:pic>
      <p:pic>
        <p:nvPicPr>
          <p:cNvPr id="616" name="image10.png"/>
          <p:cNvPicPr>
            <a:picLocks noChangeAspect="1"/>
          </p:cNvPicPr>
          <p:nvPr/>
        </p:nvPicPr>
        <p:blipFill>
          <a:blip r:embed="rId5">
            <a:extLst/>
          </a:blip>
          <a:stretch>
            <a:fillRect/>
          </a:stretch>
        </p:blipFill>
        <p:spPr>
          <a:xfrm>
            <a:off x="2987824" y="0"/>
            <a:ext cx="3362326" cy="1221533"/>
          </a:xfrm>
          <a:prstGeom prst="rect">
            <a:avLst/>
          </a:prstGeom>
          <a:ln w="12700">
            <a:miter lim="400000"/>
          </a:ln>
        </p:spPr>
      </p:pic>
      <p:pic>
        <p:nvPicPr>
          <p:cNvPr id="617" name="image16.png"/>
          <p:cNvPicPr>
            <a:picLocks noChangeAspect="1"/>
          </p:cNvPicPr>
          <p:nvPr/>
        </p:nvPicPr>
        <p:blipFill>
          <a:blip r:embed="rId6">
            <a:extLst/>
          </a:blip>
          <a:stretch>
            <a:fillRect/>
          </a:stretch>
        </p:blipFill>
        <p:spPr>
          <a:xfrm>
            <a:off x="1189839" y="2564903"/>
            <a:ext cx="6810376" cy="3755133"/>
          </a:xfrm>
          <a:prstGeom prst="rect">
            <a:avLst/>
          </a:prstGeom>
          <a:ln w="12700">
            <a:miter lim="400000"/>
          </a:ln>
        </p:spPr>
      </p:pic>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9" name="Shape 619"/>
          <p:cNvSpPr/>
          <p:nvPr/>
        </p:nvSpPr>
        <p:spPr>
          <a:xfrm flipV="1" rot="10800000">
            <a:off x="2411411" y="0"/>
            <a:ext cx="4464846" cy="1196975"/>
          </a:xfrm>
          <a:prstGeom prst="rect">
            <a:avLst/>
          </a:prstGeom>
          <a:solidFill>
            <a:srgbClr val="5B8F02"/>
          </a:solidFill>
          <a:ln w="12700">
            <a:miter lim="400000"/>
          </a:ln>
        </p:spPr>
        <p:txBody>
          <a:bodyPr lIns="45719" rIns="45719"/>
          <a:lstStyle/>
          <a:p>
            <a:pPr algn="ctr">
              <a:defRPr sz="4000"/>
            </a:pPr>
          </a:p>
        </p:txBody>
      </p:sp>
      <p:grpSp>
        <p:nvGrpSpPr>
          <p:cNvPr id="622" name="Group 622"/>
          <p:cNvGrpSpPr/>
          <p:nvPr/>
        </p:nvGrpSpPr>
        <p:grpSpPr>
          <a:xfrm>
            <a:off x="-36513" y="6443662"/>
            <a:ext cx="9180514" cy="447041"/>
            <a:chOff x="0" y="0"/>
            <a:chExt cx="9180513" cy="447040"/>
          </a:xfrm>
        </p:grpSpPr>
        <p:sp>
          <p:nvSpPr>
            <p:cNvPr id="620" name="Shape 620"/>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621" name="Shape 621"/>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2" invalidUrl="" action="" tgtFrame="" tooltip="" history="1" highlightClick="0" endSnd="0"/>
                </a:rPr>
                <a:t>www.weertenergie.nl</a:t>
              </a:r>
              <a:r>
                <a:t> </a:t>
              </a:r>
            </a:p>
          </p:txBody>
        </p:sp>
      </p:grpSp>
      <p:sp>
        <p:nvSpPr>
          <p:cNvPr id="623" name="Shape 623"/>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624" name="Shape 624"/>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625" name="image2.png"/>
          <p:cNvPicPr>
            <a:picLocks noChangeAspect="1"/>
          </p:cNvPicPr>
          <p:nvPr/>
        </p:nvPicPr>
        <p:blipFill>
          <a:blip r:embed="rId3">
            <a:extLst/>
          </a:blip>
          <a:stretch>
            <a:fillRect/>
          </a:stretch>
        </p:blipFill>
        <p:spPr>
          <a:xfrm>
            <a:off x="0" y="115887"/>
            <a:ext cx="2268539" cy="998539"/>
          </a:xfrm>
          <a:prstGeom prst="rect">
            <a:avLst/>
          </a:prstGeom>
          <a:ln w="12700">
            <a:miter lim="400000"/>
          </a:ln>
        </p:spPr>
      </p:pic>
      <p:pic>
        <p:nvPicPr>
          <p:cNvPr id="626" name="image3.png"/>
          <p:cNvPicPr>
            <a:picLocks noChangeAspect="1"/>
          </p:cNvPicPr>
          <p:nvPr/>
        </p:nvPicPr>
        <p:blipFill>
          <a:blip r:embed="rId4">
            <a:extLst/>
          </a:blip>
          <a:stretch>
            <a:fillRect/>
          </a:stretch>
        </p:blipFill>
        <p:spPr>
          <a:xfrm>
            <a:off x="7092280" y="0"/>
            <a:ext cx="1872209" cy="1208213"/>
          </a:xfrm>
          <a:prstGeom prst="rect">
            <a:avLst/>
          </a:prstGeom>
          <a:ln w="12700">
            <a:miter lim="400000"/>
          </a:ln>
        </p:spPr>
      </p:pic>
      <p:pic>
        <p:nvPicPr>
          <p:cNvPr id="627" name="image10.png"/>
          <p:cNvPicPr>
            <a:picLocks noChangeAspect="1"/>
          </p:cNvPicPr>
          <p:nvPr/>
        </p:nvPicPr>
        <p:blipFill>
          <a:blip r:embed="rId5">
            <a:extLst/>
          </a:blip>
          <a:stretch>
            <a:fillRect/>
          </a:stretch>
        </p:blipFill>
        <p:spPr>
          <a:xfrm>
            <a:off x="2987824" y="0"/>
            <a:ext cx="3362326" cy="1221533"/>
          </a:xfrm>
          <a:prstGeom prst="rect">
            <a:avLst/>
          </a:prstGeom>
          <a:ln w="12700">
            <a:miter lim="400000"/>
          </a:ln>
        </p:spPr>
      </p:pic>
      <p:pic>
        <p:nvPicPr>
          <p:cNvPr id="628" name="image17.png"/>
          <p:cNvPicPr>
            <a:picLocks noChangeAspect="1"/>
          </p:cNvPicPr>
          <p:nvPr/>
        </p:nvPicPr>
        <p:blipFill>
          <a:blip r:embed="rId6">
            <a:extLst/>
          </a:blip>
          <a:stretch>
            <a:fillRect/>
          </a:stretch>
        </p:blipFill>
        <p:spPr>
          <a:xfrm>
            <a:off x="2195735" y="1412775"/>
            <a:ext cx="6840761" cy="5040562"/>
          </a:xfrm>
          <a:prstGeom prst="rect">
            <a:avLst/>
          </a:prstGeom>
          <a:ln w="12700">
            <a:miter lim="400000"/>
          </a:ln>
        </p:spPr>
      </p:pic>
      <p:sp>
        <p:nvSpPr>
          <p:cNvPr id="629" name="Shape 629"/>
          <p:cNvSpPr/>
          <p:nvPr/>
        </p:nvSpPr>
        <p:spPr>
          <a:xfrm>
            <a:off x="539551" y="1700808"/>
            <a:ext cx="1296146" cy="115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14  maart </a:t>
            </a:r>
          </a:p>
          <a:p>
            <a:pPr/>
          </a:p>
          <a:p>
            <a:pP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1" name="Shape 631"/>
          <p:cNvSpPr/>
          <p:nvPr/>
        </p:nvSpPr>
        <p:spPr>
          <a:xfrm flipV="1" rot="10800000">
            <a:off x="2411411" y="0"/>
            <a:ext cx="4464846" cy="1196975"/>
          </a:xfrm>
          <a:prstGeom prst="rect">
            <a:avLst/>
          </a:prstGeom>
          <a:solidFill>
            <a:srgbClr val="5B8F02"/>
          </a:solidFill>
          <a:ln w="12700">
            <a:miter lim="400000"/>
          </a:ln>
        </p:spPr>
        <p:txBody>
          <a:bodyPr lIns="45719" rIns="45719"/>
          <a:lstStyle/>
          <a:p>
            <a:pPr algn="ctr">
              <a:defRPr sz="4000"/>
            </a:pPr>
          </a:p>
        </p:txBody>
      </p:sp>
      <p:grpSp>
        <p:nvGrpSpPr>
          <p:cNvPr id="634" name="Group 634"/>
          <p:cNvGrpSpPr/>
          <p:nvPr/>
        </p:nvGrpSpPr>
        <p:grpSpPr>
          <a:xfrm>
            <a:off x="-36513" y="6443662"/>
            <a:ext cx="9180514" cy="447041"/>
            <a:chOff x="0" y="0"/>
            <a:chExt cx="9180513" cy="447040"/>
          </a:xfrm>
        </p:grpSpPr>
        <p:sp>
          <p:nvSpPr>
            <p:cNvPr id="632" name="Shape 632"/>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633" name="Shape 633"/>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2" invalidUrl="" action="" tgtFrame="" tooltip="" history="1" highlightClick="0" endSnd="0"/>
                </a:rPr>
                <a:t>www.weertenergie.nl</a:t>
              </a:r>
              <a:r>
                <a:t> </a:t>
              </a:r>
            </a:p>
          </p:txBody>
        </p:sp>
      </p:grpSp>
      <p:sp>
        <p:nvSpPr>
          <p:cNvPr id="635" name="Shape 635"/>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636" name="Shape 636"/>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637" name="image2.png"/>
          <p:cNvPicPr>
            <a:picLocks noChangeAspect="1"/>
          </p:cNvPicPr>
          <p:nvPr/>
        </p:nvPicPr>
        <p:blipFill>
          <a:blip r:embed="rId3">
            <a:extLst/>
          </a:blip>
          <a:stretch>
            <a:fillRect/>
          </a:stretch>
        </p:blipFill>
        <p:spPr>
          <a:xfrm>
            <a:off x="0" y="115887"/>
            <a:ext cx="2268539" cy="998539"/>
          </a:xfrm>
          <a:prstGeom prst="rect">
            <a:avLst/>
          </a:prstGeom>
          <a:ln w="12700">
            <a:miter lim="400000"/>
          </a:ln>
        </p:spPr>
      </p:pic>
      <p:pic>
        <p:nvPicPr>
          <p:cNvPr id="638" name="image3.png"/>
          <p:cNvPicPr>
            <a:picLocks noChangeAspect="1"/>
          </p:cNvPicPr>
          <p:nvPr/>
        </p:nvPicPr>
        <p:blipFill>
          <a:blip r:embed="rId4">
            <a:extLst/>
          </a:blip>
          <a:stretch>
            <a:fillRect/>
          </a:stretch>
        </p:blipFill>
        <p:spPr>
          <a:xfrm>
            <a:off x="7092280" y="0"/>
            <a:ext cx="1872209" cy="1208213"/>
          </a:xfrm>
          <a:prstGeom prst="rect">
            <a:avLst/>
          </a:prstGeom>
          <a:ln w="12700">
            <a:miter lim="400000"/>
          </a:ln>
        </p:spPr>
      </p:pic>
      <p:pic>
        <p:nvPicPr>
          <p:cNvPr id="639" name="image10.png"/>
          <p:cNvPicPr>
            <a:picLocks noChangeAspect="1"/>
          </p:cNvPicPr>
          <p:nvPr/>
        </p:nvPicPr>
        <p:blipFill>
          <a:blip r:embed="rId5">
            <a:extLst/>
          </a:blip>
          <a:stretch>
            <a:fillRect/>
          </a:stretch>
        </p:blipFill>
        <p:spPr>
          <a:xfrm>
            <a:off x="2987824" y="0"/>
            <a:ext cx="3362326" cy="1221533"/>
          </a:xfrm>
          <a:prstGeom prst="rect">
            <a:avLst/>
          </a:prstGeom>
          <a:ln w="12700">
            <a:miter lim="400000"/>
          </a:ln>
        </p:spPr>
      </p:pic>
      <p:sp>
        <p:nvSpPr>
          <p:cNvPr id="640" name="Shape 640"/>
          <p:cNvSpPr/>
          <p:nvPr/>
        </p:nvSpPr>
        <p:spPr>
          <a:xfrm>
            <a:off x="395536" y="1988840"/>
            <a:ext cx="3240360" cy="382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Maaseikerweg 36 – 68</a:t>
            </a:r>
          </a:p>
          <a:p>
            <a:pPr>
              <a:defRPr b="1"/>
            </a:pPr>
            <a:r>
              <a:t>Irenelaan 65 – 91</a:t>
            </a:r>
          </a:p>
          <a:p>
            <a:pPr>
              <a:defRPr b="1"/>
            </a:pPr>
            <a:r>
              <a:t>Saksen Weimarstr. 22 – 2 </a:t>
            </a:r>
          </a:p>
          <a:p>
            <a:pPr>
              <a:defRPr b="1"/>
            </a:pPr>
            <a:r>
              <a:t>Margrietlaan 73</a:t>
            </a:r>
          </a:p>
          <a:p>
            <a:pPr>
              <a:defRPr b="1"/>
            </a:pPr>
            <a:r>
              <a:t>Waldeck Pyrmontstraat 1 – 21</a:t>
            </a:r>
          </a:p>
          <a:p>
            <a:pPr>
              <a:defRPr b="1"/>
            </a:pPr>
            <a:r>
              <a:t>Stadhouderslaan 48 – 2</a:t>
            </a:r>
          </a:p>
          <a:p>
            <a:pPr>
              <a:defRPr b="1"/>
            </a:pPr>
            <a:r>
              <a:t>Mariannestraat 38 – 2 </a:t>
            </a:r>
          </a:p>
          <a:p>
            <a:pPr>
              <a:defRPr b="1"/>
            </a:pPr>
            <a:r>
              <a:t>Mariannestraat 3 – 43</a:t>
            </a:r>
          </a:p>
          <a:p>
            <a:pPr>
              <a:defRPr b="1"/>
            </a:pPr>
            <a:r>
              <a:t>Paulinestraat 2 – 26</a:t>
            </a:r>
          </a:p>
          <a:p>
            <a:pPr>
              <a:defRPr b="1"/>
            </a:pPr>
            <a:r>
              <a:t>Sophiestraat 15 – 1</a:t>
            </a:r>
          </a:p>
          <a:p>
            <a:pPr>
              <a:defRPr b="1"/>
            </a:pPr>
            <a:r>
              <a:t>JW Frisolaan 1 – 7 </a:t>
            </a:r>
          </a:p>
          <a:p>
            <a:pPr>
              <a:defRPr b="1"/>
            </a:pPr>
            <a:r>
              <a:t>JW Frisolaan 21 – 39</a:t>
            </a:r>
          </a:p>
          <a:p>
            <a:pPr>
              <a:defRPr b="1"/>
            </a:pPr>
            <a:r>
              <a:t>JW Frisolaan 24 – 52 </a:t>
            </a:r>
          </a:p>
        </p:txBody>
      </p:sp>
      <p:sp>
        <p:nvSpPr>
          <p:cNvPr id="641" name="Shape 641"/>
          <p:cNvSpPr/>
          <p:nvPr/>
        </p:nvSpPr>
        <p:spPr>
          <a:xfrm>
            <a:off x="4716016" y="1916832"/>
            <a:ext cx="3240360" cy="409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Engelbrechtstraat 42 – 4</a:t>
            </a:r>
          </a:p>
          <a:p>
            <a:pPr>
              <a:defRPr b="1"/>
            </a:pPr>
            <a:r>
              <a:t>Engelbrechtstraat  3 – 31</a:t>
            </a:r>
          </a:p>
          <a:p>
            <a:pPr>
              <a:defRPr b="1"/>
            </a:pPr>
            <a:r>
              <a:t>Christinelaan  39 – 27</a:t>
            </a:r>
          </a:p>
          <a:p>
            <a:pPr>
              <a:defRPr b="1"/>
            </a:pPr>
            <a:r>
              <a:t>Ernst Casimirstraat 26 – 4</a:t>
            </a:r>
          </a:p>
          <a:p>
            <a:pPr>
              <a:defRPr b="1"/>
            </a:pPr>
            <a:r>
              <a:t>Margrietlaan 27 – 47</a:t>
            </a:r>
          </a:p>
          <a:p>
            <a:pPr>
              <a:defRPr b="1"/>
            </a:pPr>
            <a:r>
              <a:t>Margrietlaan 46 – 40 </a:t>
            </a:r>
          </a:p>
          <a:p>
            <a:pPr>
              <a:defRPr b="1"/>
            </a:pPr>
            <a:r>
              <a:t>Alexanderstraat 3 – 17</a:t>
            </a:r>
          </a:p>
          <a:p>
            <a:pPr>
              <a:defRPr b="1"/>
            </a:pPr>
            <a:r>
              <a:t>Anna Paulownastraat 2 – 26</a:t>
            </a:r>
          </a:p>
          <a:p>
            <a:pPr>
              <a:defRPr b="1"/>
            </a:pPr>
            <a:r>
              <a:t>Ch. Van Bourbonstr. 2 – 36</a:t>
            </a:r>
          </a:p>
          <a:p>
            <a:pPr>
              <a:defRPr b="1"/>
            </a:pPr>
            <a:r>
              <a:t>Louise de Colognystr. 3 – 9 </a:t>
            </a:r>
          </a:p>
          <a:p>
            <a:pPr marL="342900" indent="-342900">
              <a:buSzPct val="100000"/>
              <a:buAutoNum type="alphaUcPeriod" startAt="1"/>
              <a:defRPr b="1"/>
            </a:pPr>
            <a:r>
              <a:t>Van Burenstr. 2 – 36</a:t>
            </a:r>
          </a:p>
          <a:p>
            <a:pPr marL="342900" indent="-342900">
              <a:defRPr b="1"/>
            </a:pPr>
            <a:r>
              <a:t>Alph. Boostenstraat 7 – 3</a:t>
            </a:r>
          </a:p>
          <a:p>
            <a:pPr marL="342900" indent="-342900">
              <a:defRPr b="1"/>
            </a:pPr>
            <a:r>
              <a:t>V.De Stuerstraat 19 – 29 </a:t>
            </a:r>
          </a:p>
          <a:p>
            <a:pPr marL="342900" indent="-342900">
              <a:defRPr b="1"/>
            </a:pPr>
            <a:r>
              <a:t>Oudenakkerstr. 26 – 2  </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3" name="Shape 643"/>
          <p:cNvSpPr/>
          <p:nvPr/>
        </p:nvSpPr>
        <p:spPr>
          <a:xfrm flipV="1" rot="10800000">
            <a:off x="2411411" y="0"/>
            <a:ext cx="4464846" cy="1196975"/>
          </a:xfrm>
          <a:prstGeom prst="rect">
            <a:avLst/>
          </a:prstGeom>
          <a:solidFill>
            <a:srgbClr val="5B8F02"/>
          </a:solidFill>
          <a:ln w="12700">
            <a:miter lim="400000"/>
          </a:ln>
        </p:spPr>
        <p:txBody>
          <a:bodyPr lIns="45719" rIns="45719"/>
          <a:lstStyle/>
          <a:p>
            <a:pPr algn="ctr">
              <a:defRPr sz="4000"/>
            </a:pPr>
          </a:p>
        </p:txBody>
      </p:sp>
      <p:grpSp>
        <p:nvGrpSpPr>
          <p:cNvPr id="646" name="Group 646"/>
          <p:cNvGrpSpPr/>
          <p:nvPr/>
        </p:nvGrpSpPr>
        <p:grpSpPr>
          <a:xfrm>
            <a:off x="-36513" y="6443662"/>
            <a:ext cx="9180514" cy="447041"/>
            <a:chOff x="0" y="0"/>
            <a:chExt cx="9180513" cy="447040"/>
          </a:xfrm>
        </p:grpSpPr>
        <p:sp>
          <p:nvSpPr>
            <p:cNvPr id="644" name="Shape 644"/>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645" name="Shape 645"/>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2" invalidUrl="" action="" tgtFrame="" tooltip="" history="1" highlightClick="0" endSnd="0"/>
                </a:rPr>
                <a:t>www.weertenergie.nl</a:t>
              </a:r>
              <a:r>
                <a:t> </a:t>
              </a:r>
            </a:p>
          </p:txBody>
        </p:sp>
      </p:grpSp>
      <p:sp>
        <p:nvSpPr>
          <p:cNvPr id="647" name="Shape 647"/>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648" name="Shape 648"/>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649" name="image2.png"/>
          <p:cNvPicPr>
            <a:picLocks noChangeAspect="1"/>
          </p:cNvPicPr>
          <p:nvPr/>
        </p:nvPicPr>
        <p:blipFill>
          <a:blip r:embed="rId3">
            <a:extLst/>
          </a:blip>
          <a:stretch>
            <a:fillRect/>
          </a:stretch>
        </p:blipFill>
        <p:spPr>
          <a:xfrm>
            <a:off x="0" y="115887"/>
            <a:ext cx="2268539" cy="998539"/>
          </a:xfrm>
          <a:prstGeom prst="rect">
            <a:avLst/>
          </a:prstGeom>
          <a:ln w="12700">
            <a:miter lim="400000"/>
          </a:ln>
        </p:spPr>
      </p:pic>
      <p:pic>
        <p:nvPicPr>
          <p:cNvPr id="650" name="image3.png"/>
          <p:cNvPicPr>
            <a:picLocks noChangeAspect="1"/>
          </p:cNvPicPr>
          <p:nvPr/>
        </p:nvPicPr>
        <p:blipFill>
          <a:blip r:embed="rId4">
            <a:extLst/>
          </a:blip>
          <a:stretch>
            <a:fillRect/>
          </a:stretch>
        </p:blipFill>
        <p:spPr>
          <a:xfrm>
            <a:off x="7092280" y="0"/>
            <a:ext cx="1872209" cy="1208213"/>
          </a:xfrm>
          <a:prstGeom prst="rect">
            <a:avLst/>
          </a:prstGeom>
          <a:ln w="12700">
            <a:miter lim="400000"/>
          </a:ln>
        </p:spPr>
      </p:pic>
      <p:pic>
        <p:nvPicPr>
          <p:cNvPr id="651" name="image10.png"/>
          <p:cNvPicPr>
            <a:picLocks noChangeAspect="1"/>
          </p:cNvPicPr>
          <p:nvPr/>
        </p:nvPicPr>
        <p:blipFill>
          <a:blip r:embed="rId5">
            <a:extLst/>
          </a:blip>
          <a:stretch>
            <a:fillRect/>
          </a:stretch>
        </p:blipFill>
        <p:spPr>
          <a:xfrm>
            <a:off x="2987824" y="0"/>
            <a:ext cx="3362326" cy="1221533"/>
          </a:xfrm>
          <a:prstGeom prst="rect">
            <a:avLst/>
          </a:prstGeom>
          <a:ln w="12700">
            <a:miter lim="400000"/>
          </a:ln>
        </p:spPr>
      </p:pic>
      <p:pic>
        <p:nvPicPr>
          <p:cNvPr id="652" name="image18.jpg" descr="C:\Users\theo\AppData\Local\Temp\Temp1_2017-02-10_23-05-57-153_adres.zip\2017-02-10_22-52-14-347_ircam1.jpg"/>
          <p:cNvPicPr>
            <a:picLocks noChangeAspect="1"/>
          </p:cNvPicPr>
          <p:nvPr/>
        </p:nvPicPr>
        <p:blipFill>
          <a:blip r:embed="rId6">
            <a:extLst/>
          </a:blip>
          <a:stretch>
            <a:fillRect/>
          </a:stretch>
        </p:blipFill>
        <p:spPr>
          <a:xfrm>
            <a:off x="3059832" y="1772816"/>
            <a:ext cx="4536505" cy="4491683"/>
          </a:xfrm>
          <a:prstGeom prst="rect">
            <a:avLst/>
          </a:prstGeom>
          <a:ln w="12700">
            <a:miter lim="400000"/>
          </a:ln>
        </p:spPr>
      </p:pic>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4" name="Shape 654"/>
          <p:cNvSpPr/>
          <p:nvPr/>
        </p:nvSpPr>
        <p:spPr>
          <a:xfrm flipV="1" rot="10800000">
            <a:off x="2411411" y="0"/>
            <a:ext cx="4464846" cy="1196975"/>
          </a:xfrm>
          <a:prstGeom prst="rect">
            <a:avLst/>
          </a:prstGeom>
          <a:solidFill>
            <a:srgbClr val="5B8F02"/>
          </a:solidFill>
          <a:ln w="12700">
            <a:miter lim="400000"/>
          </a:ln>
        </p:spPr>
        <p:txBody>
          <a:bodyPr lIns="45719" rIns="45719"/>
          <a:lstStyle/>
          <a:p>
            <a:pPr algn="ctr">
              <a:defRPr sz="4000"/>
            </a:pPr>
          </a:p>
        </p:txBody>
      </p:sp>
      <p:grpSp>
        <p:nvGrpSpPr>
          <p:cNvPr id="657" name="Group 657"/>
          <p:cNvGrpSpPr/>
          <p:nvPr/>
        </p:nvGrpSpPr>
        <p:grpSpPr>
          <a:xfrm>
            <a:off x="-36513" y="6443662"/>
            <a:ext cx="9180514" cy="447041"/>
            <a:chOff x="0" y="0"/>
            <a:chExt cx="9180513" cy="447040"/>
          </a:xfrm>
        </p:grpSpPr>
        <p:sp>
          <p:nvSpPr>
            <p:cNvPr id="655" name="Shape 655"/>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656" name="Shape 656"/>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2" invalidUrl="" action="" tgtFrame="" tooltip="" history="1" highlightClick="0" endSnd="0"/>
                </a:rPr>
                <a:t>www.weertenergie.nl</a:t>
              </a:r>
              <a:r>
                <a:t> </a:t>
              </a:r>
            </a:p>
          </p:txBody>
        </p:sp>
      </p:grpSp>
      <p:sp>
        <p:nvSpPr>
          <p:cNvPr id="658" name="Shape 658"/>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659" name="Shape 659"/>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660" name="image2.png"/>
          <p:cNvPicPr>
            <a:picLocks noChangeAspect="1"/>
          </p:cNvPicPr>
          <p:nvPr/>
        </p:nvPicPr>
        <p:blipFill>
          <a:blip r:embed="rId3">
            <a:extLst/>
          </a:blip>
          <a:stretch>
            <a:fillRect/>
          </a:stretch>
        </p:blipFill>
        <p:spPr>
          <a:xfrm>
            <a:off x="0" y="115887"/>
            <a:ext cx="2268539" cy="998539"/>
          </a:xfrm>
          <a:prstGeom prst="rect">
            <a:avLst/>
          </a:prstGeom>
          <a:ln w="12700">
            <a:miter lim="400000"/>
          </a:ln>
        </p:spPr>
      </p:pic>
      <p:pic>
        <p:nvPicPr>
          <p:cNvPr id="661" name="image3.png"/>
          <p:cNvPicPr>
            <a:picLocks noChangeAspect="1"/>
          </p:cNvPicPr>
          <p:nvPr/>
        </p:nvPicPr>
        <p:blipFill>
          <a:blip r:embed="rId4">
            <a:extLst/>
          </a:blip>
          <a:stretch>
            <a:fillRect/>
          </a:stretch>
        </p:blipFill>
        <p:spPr>
          <a:xfrm>
            <a:off x="7092280" y="0"/>
            <a:ext cx="1872209" cy="1208213"/>
          </a:xfrm>
          <a:prstGeom prst="rect">
            <a:avLst/>
          </a:prstGeom>
          <a:ln w="12700">
            <a:miter lim="400000"/>
          </a:ln>
        </p:spPr>
      </p:pic>
      <p:pic>
        <p:nvPicPr>
          <p:cNvPr id="662" name="image10.png"/>
          <p:cNvPicPr>
            <a:picLocks noChangeAspect="1"/>
          </p:cNvPicPr>
          <p:nvPr/>
        </p:nvPicPr>
        <p:blipFill>
          <a:blip r:embed="rId5">
            <a:extLst/>
          </a:blip>
          <a:stretch>
            <a:fillRect/>
          </a:stretch>
        </p:blipFill>
        <p:spPr>
          <a:xfrm>
            <a:off x="2987824" y="0"/>
            <a:ext cx="3362326" cy="1221533"/>
          </a:xfrm>
          <a:prstGeom prst="rect">
            <a:avLst/>
          </a:prstGeom>
          <a:ln w="12700">
            <a:miter lim="400000"/>
          </a:ln>
        </p:spPr>
      </p:pic>
      <p:pic>
        <p:nvPicPr>
          <p:cNvPr id="663" name="image19.jpg" descr="C:\Users\theo\AppData\Local\Temp\Temp1_2017-02-10_23-05-57-153_adres.zip\2017-02-10_22-25-13-276_ircam2.jpg"/>
          <p:cNvPicPr>
            <a:picLocks noChangeAspect="1"/>
          </p:cNvPicPr>
          <p:nvPr/>
        </p:nvPicPr>
        <p:blipFill>
          <a:blip r:embed="rId6">
            <a:extLst/>
          </a:blip>
          <a:stretch>
            <a:fillRect/>
          </a:stretch>
        </p:blipFill>
        <p:spPr>
          <a:xfrm>
            <a:off x="2411413" y="1905000"/>
            <a:ext cx="3303588" cy="4116288"/>
          </a:xfrm>
          <a:prstGeom prst="rect">
            <a:avLst/>
          </a:prstGeom>
          <a:ln w="12700">
            <a:miter lim="400000"/>
          </a:ln>
        </p:spPr>
      </p:pic>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5" name="Shape 665"/>
          <p:cNvSpPr/>
          <p:nvPr/>
        </p:nvSpPr>
        <p:spPr>
          <a:xfrm flipV="1" rot="10800000">
            <a:off x="2411411" y="0"/>
            <a:ext cx="4464846" cy="1196975"/>
          </a:xfrm>
          <a:prstGeom prst="rect">
            <a:avLst/>
          </a:prstGeom>
          <a:solidFill>
            <a:srgbClr val="5B8F02"/>
          </a:solidFill>
          <a:ln w="12700">
            <a:miter lim="400000"/>
          </a:ln>
        </p:spPr>
        <p:txBody>
          <a:bodyPr lIns="45719" rIns="45719"/>
          <a:lstStyle/>
          <a:p>
            <a:pPr algn="ctr">
              <a:defRPr sz="4000"/>
            </a:pPr>
          </a:p>
        </p:txBody>
      </p:sp>
      <p:grpSp>
        <p:nvGrpSpPr>
          <p:cNvPr id="668" name="Group 668"/>
          <p:cNvGrpSpPr/>
          <p:nvPr/>
        </p:nvGrpSpPr>
        <p:grpSpPr>
          <a:xfrm>
            <a:off x="-36513" y="6443662"/>
            <a:ext cx="9180514" cy="447041"/>
            <a:chOff x="0" y="0"/>
            <a:chExt cx="9180513" cy="447040"/>
          </a:xfrm>
        </p:grpSpPr>
        <p:sp>
          <p:nvSpPr>
            <p:cNvPr id="666" name="Shape 666"/>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667" name="Shape 667"/>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2" invalidUrl="" action="" tgtFrame="" tooltip="" history="1" highlightClick="0" endSnd="0"/>
                </a:rPr>
                <a:t>www.weertenergie.nl</a:t>
              </a:r>
              <a:r>
                <a:t> </a:t>
              </a:r>
            </a:p>
          </p:txBody>
        </p:sp>
      </p:grpSp>
      <p:sp>
        <p:nvSpPr>
          <p:cNvPr id="669" name="Shape 669"/>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670" name="Shape 670"/>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671" name="image2.png"/>
          <p:cNvPicPr>
            <a:picLocks noChangeAspect="1"/>
          </p:cNvPicPr>
          <p:nvPr/>
        </p:nvPicPr>
        <p:blipFill>
          <a:blip r:embed="rId3">
            <a:extLst/>
          </a:blip>
          <a:stretch>
            <a:fillRect/>
          </a:stretch>
        </p:blipFill>
        <p:spPr>
          <a:xfrm>
            <a:off x="0" y="115887"/>
            <a:ext cx="2268539" cy="998539"/>
          </a:xfrm>
          <a:prstGeom prst="rect">
            <a:avLst/>
          </a:prstGeom>
          <a:ln w="12700">
            <a:miter lim="400000"/>
          </a:ln>
        </p:spPr>
      </p:pic>
      <p:pic>
        <p:nvPicPr>
          <p:cNvPr id="672" name="image3.png"/>
          <p:cNvPicPr>
            <a:picLocks noChangeAspect="1"/>
          </p:cNvPicPr>
          <p:nvPr/>
        </p:nvPicPr>
        <p:blipFill>
          <a:blip r:embed="rId4">
            <a:extLst/>
          </a:blip>
          <a:stretch>
            <a:fillRect/>
          </a:stretch>
        </p:blipFill>
        <p:spPr>
          <a:xfrm>
            <a:off x="7092280" y="0"/>
            <a:ext cx="1872209" cy="1208213"/>
          </a:xfrm>
          <a:prstGeom prst="rect">
            <a:avLst/>
          </a:prstGeom>
          <a:ln w="12700">
            <a:miter lim="400000"/>
          </a:ln>
        </p:spPr>
      </p:pic>
      <p:pic>
        <p:nvPicPr>
          <p:cNvPr id="673" name="image10.png"/>
          <p:cNvPicPr>
            <a:picLocks noChangeAspect="1"/>
          </p:cNvPicPr>
          <p:nvPr/>
        </p:nvPicPr>
        <p:blipFill>
          <a:blip r:embed="rId5">
            <a:extLst/>
          </a:blip>
          <a:stretch>
            <a:fillRect/>
          </a:stretch>
        </p:blipFill>
        <p:spPr>
          <a:xfrm>
            <a:off x="2987824" y="0"/>
            <a:ext cx="3362326" cy="1221533"/>
          </a:xfrm>
          <a:prstGeom prst="rect">
            <a:avLst/>
          </a:prstGeom>
          <a:ln w="12700">
            <a:miter lim="400000"/>
          </a:ln>
        </p:spPr>
      </p:pic>
      <p:pic>
        <p:nvPicPr>
          <p:cNvPr id="674" name="image20.jpg" descr="83739IR.jpg"/>
          <p:cNvPicPr>
            <a:picLocks noChangeAspect="1"/>
          </p:cNvPicPr>
          <p:nvPr/>
        </p:nvPicPr>
        <p:blipFill>
          <a:blip r:embed="rId6">
            <a:extLst/>
          </a:blip>
          <a:stretch>
            <a:fillRect/>
          </a:stretch>
        </p:blipFill>
        <p:spPr>
          <a:xfrm>
            <a:off x="755576" y="1916832"/>
            <a:ext cx="3744417" cy="3600401"/>
          </a:xfrm>
          <a:prstGeom prst="rect">
            <a:avLst/>
          </a:prstGeom>
          <a:ln w="12700">
            <a:miter lim="400000"/>
          </a:ln>
        </p:spPr>
      </p:pic>
      <p:pic>
        <p:nvPicPr>
          <p:cNvPr id="675" name="image21.jpg" descr="83739IS.jpg"/>
          <p:cNvPicPr>
            <a:picLocks noChangeAspect="1"/>
          </p:cNvPicPr>
          <p:nvPr/>
        </p:nvPicPr>
        <p:blipFill>
          <a:blip r:embed="rId7">
            <a:extLst/>
          </a:blip>
          <a:stretch>
            <a:fillRect/>
          </a:stretch>
        </p:blipFill>
        <p:spPr>
          <a:xfrm>
            <a:off x="4644008" y="1916832"/>
            <a:ext cx="3366121" cy="3600401"/>
          </a:xfrm>
          <a:prstGeom prst="rect">
            <a:avLst/>
          </a:prstGeom>
          <a:ln w="12700">
            <a:miter lim="400000"/>
          </a:ln>
        </p:spPr>
      </p:pic>
      <p:sp>
        <p:nvSpPr>
          <p:cNvPr id="676" name="Shape 676"/>
          <p:cNvSpPr/>
          <p:nvPr/>
        </p:nvSpPr>
        <p:spPr>
          <a:xfrm>
            <a:off x="4355975" y="5589239"/>
            <a:ext cx="432049"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2°</a:t>
            </a:r>
          </a:p>
        </p:txBody>
      </p:sp>
      <p:sp>
        <p:nvSpPr>
          <p:cNvPr id="677" name="Shape 677"/>
          <p:cNvSpPr/>
          <p:nvPr/>
        </p:nvSpPr>
        <p:spPr>
          <a:xfrm>
            <a:off x="0" y="-174696"/>
            <a:ext cx="1655078"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defRPr>
                <a:latin typeface="Arial"/>
                <a:ea typeface="Arial"/>
                <a:cs typeface="Arial"/>
                <a:sym typeface="Arial"/>
              </a:defRPr>
            </a:pPr>
            <a:r>
              <a:t>2,0°C   </a:t>
            </a:r>
            <a:r>
              <a:rPr sz="600"/>
              <a:t> </a:t>
            </a:r>
            <a:r>
              <a:t>12,0°C </a:t>
            </a:r>
          </a:p>
        </p:txBody>
      </p:sp>
      <p:pic>
        <p:nvPicPr>
          <p:cNvPr id="678" name="image22.jpg" descr="http://server4.gevelscan.nl/temperatuurschaal.jpg"/>
          <p:cNvPicPr>
            <a:picLocks noChangeAspect="1"/>
          </p:cNvPicPr>
          <p:nvPr/>
        </p:nvPicPr>
        <p:blipFill>
          <a:blip r:embed="rId8">
            <a:extLst/>
          </a:blip>
          <a:stretch>
            <a:fillRect/>
          </a:stretch>
        </p:blipFill>
        <p:spPr>
          <a:xfrm>
            <a:off x="793750" y="-136525"/>
            <a:ext cx="2857500" cy="104775"/>
          </a:xfrm>
          <a:prstGeom prst="rect">
            <a:avLst/>
          </a:prstGeom>
          <a:ln w="12700">
            <a:miter lim="400000"/>
          </a:ln>
        </p:spPr>
      </p:pic>
      <p:sp>
        <p:nvSpPr>
          <p:cNvPr id="679" name="Shape 679"/>
          <p:cNvSpPr/>
          <p:nvPr/>
        </p:nvSpPr>
        <p:spPr>
          <a:xfrm>
            <a:off x="0" y="-174696"/>
            <a:ext cx="1655078"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defRPr>
                <a:latin typeface="Arial"/>
                <a:ea typeface="Arial"/>
                <a:cs typeface="Arial"/>
                <a:sym typeface="Arial"/>
              </a:defRPr>
            </a:pPr>
            <a:r>
              <a:t>2,0°C   </a:t>
            </a:r>
            <a:r>
              <a:rPr sz="600"/>
              <a:t> </a:t>
            </a:r>
            <a:r>
              <a:t>12,0°C </a:t>
            </a:r>
          </a:p>
        </p:txBody>
      </p:sp>
      <p:pic>
        <p:nvPicPr>
          <p:cNvPr id="680" name="image22.jpg" descr="http://server4.gevelscan.nl/temperatuurschaal.jpg"/>
          <p:cNvPicPr>
            <a:picLocks noChangeAspect="1"/>
          </p:cNvPicPr>
          <p:nvPr/>
        </p:nvPicPr>
        <p:blipFill>
          <a:blip r:embed="rId8">
            <a:extLst/>
          </a:blip>
          <a:stretch>
            <a:fillRect/>
          </a:stretch>
        </p:blipFill>
        <p:spPr>
          <a:xfrm>
            <a:off x="793750" y="-136525"/>
            <a:ext cx="2857500" cy="104775"/>
          </a:xfrm>
          <a:prstGeom prst="rect">
            <a:avLst/>
          </a:prstGeom>
          <a:ln w="12700">
            <a:miter lim="400000"/>
          </a:ln>
        </p:spPr>
      </p:pic>
      <p:sp>
        <p:nvSpPr>
          <p:cNvPr id="681" name="Shape 681"/>
          <p:cNvSpPr/>
          <p:nvPr/>
        </p:nvSpPr>
        <p:spPr>
          <a:xfrm>
            <a:off x="0" y="-174696"/>
            <a:ext cx="1655078"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defRPr>
                <a:latin typeface="Arial"/>
                <a:ea typeface="Arial"/>
                <a:cs typeface="Arial"/>
                <a:sym typeface="Arial"/>
              </a:defRPr>
            </a:pPr>
            <a:r>
              <a:t>2,0°C   </a:t>
            </a:r>
            <a:r>
              <a:rPr sz="600"/>
              <a:t> </a:t>
            </a:r>
            <a:r>
              <a:t>12,0°C </a:t>
            </a:r>
          </a:p>
        </p:txBody>
      </p:sp>
      <p:pic>
        <p:nvPicPr>
          <p:cNvPr id="682" name="image22.jpg" descr="http://server4.gevelscan.nl/temperatuurschaal.jpg"/>
          <p:cNvPicPr>
            <a:picLocks noChangeAspect="1"/>
          </p:cNvPicPr>
          <p:nvPr/>
        </p:nvPicPr>
        <p:blipFill>
          <a:blip r:embed="rId8">
            <a:extLst/>
          </a:blip>
          <a:stretch>
            <a:fillRect/>
          </a:stretch>
        </p:blipFill>
        <p:spPr>
          <a:xfrm>
            <a:off x="793750" y="-136525"/>
            <a:ext cx="2857500" cy="104775"/>
          </a:xfrm>
          <a:prstGeom prst="rect">
            <a:avLst/>
          </a:prstGeom>
          <a:ln w="12700">
            <a:miter lim="400000"/>
          </a:ln>
        </p:spPr>
      </p:pic>
      <p:pic>
        <p:nvPicPr>
          <p:cNvPr id="683" name="image22.jpg" descr="http://server4.gevelscan.nl/temperatuurschaal.jpg"/>
          <p:cNvPicPr>
            <a:picLocks noChangeAspect="1"/>
          </p:cNvPicPr>
          <p:nvPr/>
        </p:nvPicPr>
        <p:blipFill>
          <a:blip r:embed="rId8">
            <a:extLst/>
          </a:blip>
          <a:stretch>
            <a:fillRect/>
          </a:stretch>
        </p:blipFill>
        <p:spPr>
          <a:xfrm>
            <a:off x="4860032" y="5733255"/>
            <a:ext cx="2857501" cy="104776"/>
          </a:xfrm>
          <a:prstGeom prst="rect">
            <a:avLst/>
          </a:prstGeom>
          <a:ln w="12700">
            <a:miter lim="400000"/>
          </a:ln>
        </p:spPr>
      </p:pic>
      <p:sp>
        <p:nvSpPr>
          <p:cNvPr id="684" name="Shape 684"/>
          <p:cNvSpPr/>
          <p:nvPr/>
        </p:nvSpPr>
        <p:spPr>
          <a:xfrm>
            <a:off x="0" y="106680"/>
            <a:ext cx="456987" cy="243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a:defRPr sz="1000">
                <a:latin typeface="Tahoma"/>
                <a:ea typeface="Tahoma"/>
                <a:cs typeface="Tahoma"/>
                <a:sym typeface="Tahoma"/>
              </a:defRPr>
            </a:lvl1pPr>
          </a:lstStyle>
          <a:p>
            <a:pPr/>
            <a:r>
              <a:t>2,0°C </a:t>
            </a:r>
          </a:p>
        </p:txBody>
      </p:sp>
      <p:pic>
        <p:nvPicPr>
          <p:cNvPr id="685" name="image22.jpg" descr="http://server4.gevelscan.nl/temperatuurschaal.jpg"/>
          <p:cNvPicPr>
            <a:picLocks noChangeAspect="1"/>
          </p:cNvPicPr>
          <p:nvPr/>
        </p:nvPicPr>
        <p:blipFill>
          <a:blip r:embed="rId8">
            <a:extLst/>
          </a:blip>
          <a:stretch>
            <a:fillRect/>
          </a:stretch>
        </p:blipFill>
        <p:spPr>
          <a:xfrm>
            <a:off x="0" y="457200"/>
            <a:ext cx="2857500" cy="104775"/>
          </a:xfrm>
          <a:prstGeom prst="rect">
            <a:avLst/>
          </a:prstGeom>
          <a:ln w="12700">
            <a:miter lim="400000"/>
          </a:ln>
        </p:spPr>
      </p:pic>
      <p:sp>
        <p:nvSpPr>
          <p:cNvPr id="686" name="Shape 686"/>
          <p:cNvSpPr/>
          <p:nvPr/>
        </p:nvSpPr>
        <p:spPr>
          <a:xfrm>
            <a:off x="0" y="440689"/>
            <a:ext cx="590703" cy="243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a:defRPr sz="1000">
                <a:latin typeface="Tahoma"/>
                <a:ea typeface="Tahoma"/>
                <a:cs typeface="Tahoma"/>
                <a:sym typeface="Tahoma"/>
              </a:defRPr>
            </a:pPr>
            <a:r>
              <a:t> 12,0°C </a:t>
            </a:r>
            <a:r>
              <a:rPr sz="700">
                <a:latin typeface="Arial"/>
                <a:ea typeface="Arial"/>
                <a:cs typeface="Arial"/>
                <a:sym typeface="Arial"/>
              </a:rPr>
              <a:t> </a:t>
            </a:r>
          </a:p>
        </p:txBody>
      </p:sp>
      <p:sp>
        <p:nvSpPr>
          <p:cNvPr id="687" name="Shape 687"/>
          <p:cNvSpPr/>
          <p:nvPr/>
        </p:nvSpPr>
        <p:spPr>
          <a:xfrm>
            <a:off x="7740352" y="5661247"/>
            <a:ext cx="504057"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12°</a:t>
            </a:r>
          </a:p>
        </p:txBody>
      </p:sp>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9" name="Shape 689"/>
          <p:cNvSpPr/>
          <p:nvPr/>
        </p:nvSpPr>
        <p:spPr>
          <a:xfrm flipV="1" rot="10800000">
            <a:off x="2411411" y="0"/>
            <a:ext cx="4464846" cy="1196975"/>
          </a:xfrm>
          <a:prstGeom prst="rect">
            <a:avLst/>
          </a:prstGeom>
          <a:solidFill>
            <a:srgbClr val="5B8F02"/>
          </a:solidFill>
          <a:ln w="12700">
            <a:miter lim="400000"/>
          </a:ln>
        </p:spPr>
        <p:txBody>
          <a:bodyPr lIns="45719" rIns="45719"/>
          <a:lstStyle/>
          <a:p>
            <a:pPr algn="ctr">
              <a:defRPr sz="4000"/>
            </a:pPr>
          </a:p>
        </p:txBody>
      </p:sp>
      <p:grpSp>
        <p:nvGrpSpPr>
          <p:cNvPr id="692" name="Group 692"/>
          <p:cNvGrpSpPr/>
          <p:nvPr/>
        </p:nvGrpSpPr>
        <p:grpSpPr>
          <a:xfrm>
            <a:off x="-36513" y="6443662"/>
            <a:ext cx="9180514" cy="447041"/>
            <a:chOff x="0" y="0"/>
            <a:chExt cx="9180513" cy="447040"/>
          </a:xfrm>
        </p:grpSpPr>
        <p:sp>
          <p:nvSpPr>
            <p:cNvPr id="690" name="Shape 690"/>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691" name="Shape 691"/>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2" invalidUrl="" action="" tgtFrame="" tooltip="" history="1" highlightClick="0" endSnd="0"/>
                </a:rPr>
                <a:t>www.weertenergie.nl</a:t>
              </a:r>
              <a:r>
                <a:t> </a:t>
              </a:r>
            </a:p>
          </p:txBody>
        </p:sp>
      </p:grpSp>
      <p:sp>
        <p:nvSpPr>
          <p:cNvPr id="693" name="Shape 693"/>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694" name="Shape 694"/>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695" name="image2.png"/>
          <p:cNvPicPr>
            <a:picLocks noChangeAspect="1"/>
          </p:cNvPicPr>
          <p:nvPr/>
        </p:nvPicPr>
        <p:blipFill>
          <a:blip r:embed="rId3">
            <a:extLst/>
          </a:blip>
          <a:stretch>
            <a:fillRect/>
          </a:stretch>
        </p:blipFill>
        <p:spPr>
          <a:xfrm>
            <a:off x="0" y="115887"/>
            <a:ext cx="2268539" cy="998539"/>
          </a:xfrm>
          <a:prstGeom prst="rect">
            <a:avLst/>
          </a:prstGeom>
          <a:ln w="12700">
            <a:miter lim="400000"/>
          </a:ln>
        </p:spPr>
      </p:pic>
      <p:pic>
        <p:nvPicPr>
          <p:cNvPr id="696" name="image3.png"/>
          <p:cNvPicPr>
            <a:picLocks noChangeAspect="1"/>
          </p:cNvPicPr>
          <p:nvPr/>
        </p:nvPicPr>
        <p:blipFill>
          <a:blip r:embed="rId4">
            <a:extLst/>
          </a:blip>
          <a:stretch>
            <a:fillRect/>
          </a:stretch>
        </p:blipFill>
        <p:spPr>
          <a:xfrm>
            <a:off x="7092280" y="0"/>
            <a:ext cx="1872209" cy="1208213"/>
          </a:xfrm>
          <a:prstGeom prst="rect">
            <a:avLst/>
          </a:prstGeom>
          <a:ln w="12700">
            <a:miter lim="400000"/>
          </a:ln>
        </p:spPr>
      </p:pic>
      <p:pic>
        <p:nvPicPr>
          <p:cNvPr id="697" name="image10.png"/>
          <p:cNvPicPr>
            <a:picLocks noChangeAspect="1"/>
          </p:cNvPicPr>
          <p:nvPr/>
        </p:nvPicPr>
        <p:blipFill>
          <a:blip r:embed="rId5">
            <a:extLst/>
          </a:blip>
          <a:stretch>
            <a:fillRect/>
          </a:stretch>
        </p:blipFill>
        <p:spPr>
          <a:xfrm>
            <a:off x="2987824" y="0"/>
            <a:ext cx="3362326" cy="1221533"/>
          </a:xfrm>
          <a:prstGeom prst="rect">
            <a:avLst/>
          </a:prstGeom>
          <a:ln w="12700">
            <a:miter lim="400000"/>
          </a:ln>
        </p:spPr>
      </p:pic>
      <p:sp>
        <p:nvSpPr>
          <p:cNvPr id="698" name="Shape 698"/>
          <p:cNvSpPr/>
          <p:nvPr/>
        </p:nvSpPr>
        <p:spPr>
          <a:xfrm>
            <a:off x="251519" y="1484783"/>
            <a:ext cx="8640962" cy="4853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buSzPct val="100000"/>
              <a:buAutoNum type="arabicPeriod" startAt="1"/>
            </a:pPr>
          </a:p>
          <a:p>
            <a:pPr marL="342900" indent="-342900">
              <a:buSzPct val="100000"/>
              <a:buAutoNum type="arabicPeriod" startAt="1"/>
            </a:pPr>
            <a:r>
              <a:t>Warmtescan opvragen…..gratis</a:t>
            </a:r>
          </a:p>
          <a:p>
            <a:pPr marL="342900" indent="-342900">
              <a:buSzPct val="100000"/>
              <a:buAutoNum type="arabicPeriod" startAt="1"/>
            </a:pPr>
            <a:r>
              <a:t>Extra warmtescans laten maken van buitenkant huis €  45,-- ;</a:t>
            </a:r>
          </a:p>
          <a:p>
            <a:pPr marL="342900" indent="-342900">
              <a:buSzPct val="100000"/>
              <a:buAutoNum type="arabicPeriod" startAt="1"/>
            </a:pPr>
            <a:r>
              <a:t>Warmtescans/sonorscans binnen huis € 40 ( indien nodig) per uur;</a:t>
            </a:r>
          </a:p>
          <a:p>
            <a:pPr marL="342900" indent="-342900">
              <a:buSzPct val="100000"/>
              <a:buAutoNum type="arabicPeriod" startAt="1"/>
            </a:pPr>
            <a:r>
              <a:t>Persoonlijk Energieplan uitvoering energiecoach (gesprek, metingen, vervolggesprek)</a:t>
            </a:r>
          </a:p>
          <a:p>
            <a:pPr marL="342900" indent="-342900"/>
            <a:r>
              <a:t>	 € 150, --, waarvan  50 euro door gemeente betaald wordt (onder voorbehoud) ;</a:t>
            </a:r>
          </a:p>
          <a:p>
            <a:pPr marL="342900" indent="-342900">
              <a:defRPr sz="2000"/>
            </a:pPr>
            <a:r>
              <a:t>5. 	Bespreken vervolgstappen en eventueel ook offertes aanvragen en beoordelen.</a:t>
            </a:r>
          </a:p>
          <a:p>
            <a:pPr marL="342900" indent="-342900">
              <a:defRPr b="1" i="1" sz="2000"/>
            </a:pPr>
          </a:p>
          <a:p>
            <a:pPr marL="342900" indent="-342900">
              <a:defRPr b="1" i="1" sz="2000"/>
            </a:pPr>
            <a:r>
              <a:t>Punten 2 tot en met 5 alleen in combinatie met lidmaatschap WeertEnergie voor 20 euro per jaar!!</a:t>
            </a:r>
          </a:p>
          <a:p>
            <a:pPr marL="342900" indent="-342900">
              <a:defRPr b="1" i="1" sz="2000"/>
            </a:pPr>
          </a:p>
          <a:p>
            <a:pPr marL="342900" indent="-342900">
              <a:defRPr b="1" i="1" sz="2000"/>
            </a:pPr>
            <a:r>
              <a:t>Warmtescans aan buitenkant moeten wachten tot de winter. </a:t>
            </a:r>
          </a:p>
          <a:p>
            <a:pPr marL="342900" indent="-342900">
              <a:defRPr b="1" i="1" sz="2000"/>
            </a:pP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1"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grpSp>
        <p:nvGrpSpPr>
          <p:cNvPr id="154" name="Group 154"/>
          <p:cNvGrpSpPr/>
          <p:nvPr/>
        </p:nvGrpSpPr>
        <p:grpSpPr>
          <a:xfrm>
            <a:off x="2411411" y="-1"/>
            <a:ext cx="4464846" cy="1196976"/>
            <a:chOff x="0" y="0"/>
            <a:chExt cx="4464844" cy="1196975"/>
          </a:xfrm>
        </p:grpSpPr>
        <p:sp>
          <p:nvSpPr>
            <p:cNvPr id="152" name="Shape 152"/>
            <p:cNvSpPr/>
            <p:nvPr/>
          </p:nvSpPr>
          <p:spPr>
            <a:xfrm flipH="1">
              <a:off x="0" y="0"/>
              <a:ext cx="4464845"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3200"/>
              </a:pPr>
            </a:p>
          </p:txBody>
        </p:sp>
        <p:sp>
          <p:nvSpPr>
            <p:cNvPr id="153" name="Shape 153"/>
            <p:cNvSpPr/>
            <p:nvPr/>
          </p:nvSpPr>
          <p:spPr>
            <a:xfrm>
              <a:off x="0" y="0"/>
              <a:ext cx="4464845" cy="561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3200"/>
              </a:lvl1pPr>
            </a:lstStyle>
            <a:p>
              <a:pPr/>
              <a:r>
                <a:t>opwekken</a:t>
              </a:r>
            </a:p>
          </p:txBody>
        </p:sp>
      </p:grpSp>
      <p:grpSp>
        <p:nvGrpSpPr>
          <p:cNvPr id="157" name="Group 157"/>
          <p:cNvGrpSpPr/>
          <p:nvPr/>
        </p:nvGrpSpPr>
        <p:grpSpPr>
          <a:xfrm>
            <a:off x="-36513" y="6443662"/>
            <a:ext cx="9180514" cy="447041"/>
            <a:chOff x="0" y="0"/>
            <a:chExt cx="9180513" cy="447040"/>
          </a:xfrm>
        </p:grpSpPr>
        <p:sp>
          <p:nvSpPr>
            <p:cNvPr id="155" name="Shape 155"/>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156" name="Shape 156"/>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158" name="Shape 158"/>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159" name="Shape 159"/>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160"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pic>
        <p:nvPicPr>
          <p:cNvPr id="161" name="image3.png"/>
          <p:cNvPicPr>
            <a:picLocks noChangeAspect="1"/>
          </p:cNvPicPr>
          <p:nvPr/>
        </p:nvPicPr>
        <p:blipFill>
          <a:blip r:embed="rId5">
            <a:extLst/>
          </a:blip>
          <a:stretch>
            <a:fillRect/>
          </a:stretch>
        </p:blipFill>
        <p:spPr>
          <a:xfrm>
            <a:off x="7092280" y="0"/>
            <a:ext cx="1872209" cy="1208213"/>
          </a:xfrm>
          <a:prstGeom prst="rect">
            <a:avLst/>
          </a:prstGeom>
          <a:ln w="12700">
            <a:miter lim="400000"/>
          </a:ln>
        </p:spPr>
      </p:pic>
      <p:sp>
        <p:nvSpPr>
          <p:cNvPr id="162" name="Shape 162"/>
          <p:cNvSpPr/>
          <p:nvPr/>
        </p:nvSpPr>
        <p:spPr>
          <a:xfrm>
            <a:off x="3995935" y="1772816"/>
            <a:ext cx="4536506" cy="195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defRPr b="1"/>
            </a:pPr>
            <a:r>
              <a:t> 	Zonnepanelen voor leden</a:t>
            </a:r>
          </a:p>
          <a:p>
            <a:pPr>
              <a:buSzPct val="100000"/>
              <a:buFont typeface="Arial"/>
              <a:buChar char="•"/>
              <a:defRPr b="1"/>
            </a:pPr>
            <a:r>
              <a:t> 	Realisatie lokale zonneparken</a:t>
            </a:r>
          </a:p>
          <a:p>
            <a:pPr>
              <a:buSzPct val="100000"/>
              <a:buFont typeface="Arial"/>
              <a:buChar char="•"/>
              <a:defRPr b="1"/>
            </a:pPr>
            <a:r>
              <a:t> 	Opslag duurzame energie</a:t>
            </a:r>
          </a:p>
          <a:p>
            <a:pPr>
              <a:buSzPct val="100000"/>
              <a:buFont typeface="Arial"/>
              <a:buChar char="•"/>
              <a:defRPr b="1"/>
            </a:pPr>
            <a:r>
              <a:t> 	Zondaken voor publieke gebouwen  	en sportgebouwen</a:t>
            </a:r>
          </a:p>
          <a:p>
            <a:pPr>
              <a:buSzPct val="100000"/>
              <a:buFont typeface="Arial"/>
              <a:buChar char="•"/>
              <a:defRPr b="1"/>
            </a:pPr>
            <a:r>
              <a:t> 	Realisatie van regionale windparken</a:t>
            </a:r>
          </a:p>
        </p:txBody>
      </p:sp>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00" name="image1.jpg" descr="11262635_ml.jpg"/>
          <p:cNvPicPr>
            <a:picLocks noChangeAspect="1"/>
          </p:cNvPicPr>
          <p:nvPr/>
        </p:nvPicPr>
        <p:blipFill>
          <a:blip r:embed="rId2">
            <a:extLst/>
          </a:blip>
          <a:stretch>
            <a:fillRect/>
          </a:stretch>
        </p:blipFill>
        <p:spPr>
          <a:xfrm>
            <a:off x="0" y="1340767"/>
            <a:ext cx="9144000" cy="5184578"/>
          </a:xfrm>
          <a:prstGeom prst="rect">
            <a:avLst/>
          </a:prstGeom>
          <a:ln w="12700">
            <a:miter lim="400000"/>
          </a:ln>
        </p:spPr>
      </p:pic>
      <p:grpSp>
        <p:nvGrpSpPr>
          <p:cNvPr id="703" name="Group 703"/>
          <p:cNvGrpSpPr/>
          <p:nvPr/>
        </p:nvGrpSpPr>
        <p:grpSpPr>
          <a:xfrm>
            <a:off x="2411411" y="-1"/>
            <a:ext cx="4464846" cy="1196976"/>
            <a:chOff x="0" y="0"/>
            <a:chExt cx="4464844" cy="1196975"/>
          </a:xfrm>
        </p:grpSpPr>
        <p:sp>
          <p:nvSpPr>
            <p:cNvPr id="701" name="Shape 701"/>
            <p:cNvSpPr/>
            <p:nvPr/>
          </p:nvSpPr>
          <p:spPr>
            <a:xfrm flipH="1">
              <a:off x="0" y="0"/>
              <a:ext cx="4464845"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4000"/>
              </a:pPr>
            </a:p>
          </p:txBody>
        </p:sp>
        <p:sp>
          <p:nvSpPr>
            <p:cNvPr id="702" name="Shape 702"/>
            <p:cNvSpPr/>
            <p:nvPr/>
          </p:nvSpPr>
          <p:spPr>
            <a:xfrm>
              <a:off x="0" y="0"/>
              <a:ext cx="4464845" cy="688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4000"/>
              </a:lvl1pPr>
            </a:lstStyle>
            <a:p>
              <a:pPr/>
              <a:r>
                <a:t>Interesse? </a:t>
              </a:r>
            </a:p>
          </p:txBody>
        </p:sp>
      </p:grpSp>
      <p:grpSp>
        <p:nvGrpSpPr>
          <p:cNvPr id="706" name="Group 706"/>
          <p:cNvGrpSpPr/>
          <p:nvPr/>
        </p:nvGrpSpPr>
        <p:grpSpPr>
          <a:xfrm>
            <a:off x="-36513" y="6443662"/>
            <a:ext cx="9180514" cy="447041"/>
            <a:chOff x="0" y="0"/>
            <a:chExt cx="9180513" cy="447040"/>
          </a:xfrm>
        </p:grpSpPr>
        <p:sp>
          <p:nvSpPr>
            <p:cNvPr id="704" name="Shape 704"/>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705" name="Shape 705"/>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707" name="Shape 707"/>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708" name="Shape 708"/>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709"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sp>
        <p:nvSpPr>
          <p:cNvPr id="710" name="Shape 710"/>
          <p:cNvSpPr/>
          <p:nvPr/>
        </p:nvSpPr>
        <p:spPr>
          <a:xfrm>
            <a:off x="3923927" y="1628799"/>
            <a:ext cx="4968554" cy="329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Interesse in: </a:t>
            </a:r>
          </a:p>
          <a:p>
            <a:pPr>
              <a:buSzPct val="100000"/>
              <a:buFont typeface="Arial"/>
              <a:buChar char="•"/>
              <a:defRPr b="1" sz="2400"/>
            </a:pPr>
            <a:r>
              <a:t>  ondersteuning bij energiebesparing</a:t>
            </a:r>
          </a:p>
          <a:p>
            <a:pPr>
              <a:buSzPct val="100000"/>
              <a:buFont typeface="Arial"/>
              <a:buChar char="•"/>
              <a:defRPr b="1" sz="2400"/>
            </a:pPr>
            <a:r>
              <a:t>  meedoen met zonnepanelen</a:t>
            </a:r>
          </a:p>
          <a:p>
            <a:pPr>
              <a:buSzPct val="100000"/>
              <a:buFont typeface="Arial"/>
              <a:buChar char="•"/>
              <a:defRPr b="1" sz="2400"/>
            </a:pPr>
            <a:r>
              <a:t>  zonnepanelen op eigen dak</a:t>
            </a:r>
          </a:p>
          <a:p>
            <a:pPr>
              <a:buSzPct val="100000"/>
              <a:buFont typeface="Arial"/>
              <a:buChar char="•"/>
              <a:defRPr b="1" sz="2400"/>
            </a:pPr>
            <a:r>
              <a:t>  investeren in duurzame energie</a:t>
            </a:r>
          </a:p>
          <a:p>
            <a:pPr>
              <a:buSzPct val="100000"/>
              <a:buFont typeface="Arial"/>
              <a:buChar char="•"/>
              <a:defRPr b="1" sz="2400"/>
            </a:pPr>
            <a:r>
              <a:t>  overstappen op onze lokale energie ………. </a:t>
            </a:r>
            <a:r>
              <a:rPr u="sng">
                <a:solidFill>
                  <a:srgbClr val="0000FF"/>
                </a:solidFill>
                <a:uFill>
                  <a:solidFill>
                    <a:srgbClr val="0000FF"/>
                  </a:solidFill>
                </a:uFill>
                <a:hlinkClick r:id="rId5" invalidUrl="" action="" tgtFrame="" tooltip="" history="1" highlightClick="0" endSnd="0"/>
              </a:rPr>
              <a:t>info@</a:t>
            </a:r>
            <a:r>
              <a:rPr u="sng">
                <a:solidFill>
                  <a:srgbClr val="0000FF"/>
                </a:solidFill>
                <a:uFill>
                  <a:solidFill>
                    <a:srgbClr val="0000FF"/>
                  </a:solidFill>
                </a:uFill>
                <a:hlinkClick r:id="rId5" invalidUrl="" action="" tgtFrame="" tooltip="" history="1" highlightClick="0" endSnd="0"/>
              </a:rPr>
              <a:t>weertenergie.nl</a:t>
            </a:r>
            <a:r>
              <a:t>   </a:t>
            </a:r>
          </a:p>
        </p:txBody>
      </p:sp>
      <p:pic>
        <p:nvPicPr>
          <p:cNvPr id="711" name="image3.png"/>
          <p:cNvPicPr>
            <a:picLocks noChangeAspect="1"/>
          </p:cNvPicPr>
          <p:nvPr/>
        </p:nvPicPr>
        <p:blipFill>
          <a:blip r:embed="rId6">
            <a:extLst/>
          </a:blip>
          <a:stretch>
            <a:fillRect/>
          </a:stretch>
        </p:blipFill>
        <p:spPr>
          <a:xfrm>
            <a:off x="7092280" y="0"/>
            <a:ext cx="1872209" cy="1208213"/>
          </a:xfrm>
          <a:prstGeom prst="rect">
            <a:avLst/>
          </a:prstGeom>
          <a:ln w="12700">
            <a:miter lim="400000"/>
          </a:ln>
        </p:spPr>
      </p:pic>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715" name="Group 715"/>
          <p:cNvGrpSpPr/>
          <p:nvPr/>
        </p:nvGrpSpPr>
        <p:grpSpPr>
          <a:xfrm>
            <a:off x="2411411" y="0"/>
            <a:ext cx="4536854" cy="1196975"/>
            <a:chOff x="0" y="0"/>
            <a:chExt cx="4536852" cy="1196975"/>
          </a:xfrm>
        </p:grpSpPr>
        <p:sp>
          <p:nvSpPr>
            <p:cNvPr id="713" name="Shape 713"/>
            <p:cNvSpPr/>
            <p:nvPr/>
          </p:nvSpPr>
          <p:spPr>
            <a:xfrm flipH="1">
              <a:off x="0" y="0"/>
              <a:ext cx="4536853"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3200"/>
              </a:pPr>
            </a:p>
          </p:txBody>
        </p:sp>
        <p:sp>
          <p:nvSpPr>
            <p:cNvPr id="714" name="Shape 714"/>
            <p:cNvSpPr/>
            <p:nvPr/>
          </p:nvSpPr>
          <p:spPr>
            <a:xfrm>
              <a:off x="0" y="0"/>
              <a:ext cx="4536853" cy="1158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b="1" sz="3600"/>
              </a:pPr>
              <a:r>
                <a:t> </a:t>
              </a:r>
              <a:r>
                <a:rPr i="1">
                  <a:solidFill>
                    <a:srgbClr val="FF0000"/>
                  </a:solidFill>
                </a:rPr>
                <a:t>Dank voor uw aandacht  </a:t>
              </a:r>
              <a:r>
                <a:rPr>
                  <a:solidFill>
                    <a:srgbClr val="FF0000"/>
                  </a:solidFill>
                </a:rPr>
                <a:t>!</a:t>
              </a:r>
            </a:p>
          </p:txBody>
        </p:sp>
      </p:grpSp>
      <p:sp>
        <p:nvSpPr>
          <p:cNvPr id="716" name="Shape 716"/>
          <p:cNvSpPr/>
          <p:nvPr/>
        </p:nvSpPr>
        <p:spPr>
          <a:xfrm flipV="1">
            <a:off x="-36514" y="6453187"/>
            <a:ext cx="9180515" cy="414338"/>
          </a:xfrm>
          <a:prstGeom prst="rect">
            <a:avLst/>
          </a:prstGeom>
          <a:solidFill>
            <a:srgbClr val="5B8F02"/>
          </a:solidFill>
          <a:ln w="12700">
            <a:miter lim="400000"/>
          </a:ln>
        </p:spPr>
        <p:txBody>
          <a:bodyPr lIns="45719" rIns="45719"/>
          <a:lstStyle/>
          <a:p>
            <a:pPr/>
          </a:p>
        </p:txBody>
      </p:sp>
      <p:sp>
        <p:nvSpPr>
          <p:cNvPr id="717" name="Shape 717"/>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718" name="Shape 718"/>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719" name="image2.png"/>
          <p:cNvPicPr>
            <a:picLocks noChangeAspect="1"/>
          </p:cNvPicPr>
          <p:nvPr/>
        </p:nvPicPr>
        <p:blipFill>
          <a:blip r:embed="rId2">
            <a:extLst/>
          </a:blip>
          <a:stretch>
            <a:fillRect/>
          </a:stretch>
        </p:blipFill>
        <p:spPr>
          <a:xfrm>
            <a:off x="0" y="115887"/>
            <a:ext cx="2268539" cy="998539"/>
          </a:xfrm>
          <a:prstGeom prst="rect">
            <a:avLst/>
          </a:prstGeom>
          <a:ln w="12700">
            <a:miter lim="400000"/>
          </a:ln>
        </p:spPr>
      </p:pic>
      <p:sp>
        <p:nvSpPr>
          <p:cNvPr id="720" name="Shape 720"/>
          <p:cNvSpPr/>
          <p:nvPr/>
        </p:nvSpPr>
        <p:spPr>
          <a:xfrm>
            <a:off x="4283967" y="1700808"/>
            <a:ext cx="4392490"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lvl1pPr>
          </a:lstStyle>
          <a:p>
            <a:pPr/>
            <a:r>
              <a:t>	</a:t>
            </a:r>
          </a:p>
        </p:txBody>
      </p:sp>
      <p:pic>
        <p:nvPicPr>
          <p:cNvPr id="721" name="image9.jpg" descr="15008837_l.jpg"/>
          <p:cNvPicPr>
            <a:picLocks noChangeAspect="1"/>
          </p:cNvPicPr>
          <p:nvPr/>
        </p:nvPicPr>
        <p:blipFill>
          <a:blip r:embed="rId3">
            <a:extLst/>
          </a:blip>
          <a:stretch>
            <a:fillRect/>
          </a:stretch>
        </p:blipFill>
        <p:spPr>
          <a:xfrm>
            <a:off x="0" y="1340767"/>
            <a:ext cx="9144000" cy="5209385"/>
          </a:xfrm>
          <a:prstGeom prst="rect">
            <a:avLst/>
          </a:prstGeom>
          <a:ln w="12700">
            <a:miter lim="400000"/>
          </a:ln>
        </p:spPr>
      </p:pic>
      <p:pic>
        <p:nvPicPr>
          <p:cNvPr id="722" name="image3.png"/>
          <p:cNvPicPr>
            <a:picLocks noChangeAspect="1"/>
          </p:cNvPicPr>
          <p:nvPr/>
        </p:nvPicPr>
        <p:blipFill>
          <a:blip r:embed="rId4">
            <a:extLst/>
          </a:blip>
          <a:stretch>
            <a:fillRect/>
          </a:stretch>
        </p:blipFill>
        <p:spPr>
          <a:xfrm>
            <a:off x="7092280" y="0"/>
            <a:ext cx="1872209" cy="1208213"/>
          </a:xfrm>
          <a:prstGeom prst="rect">
            <a:avLst/>
          </a:prstGeom>
          <a:ln w="12700">
            <a:miter lim="400000"/>
          </a:ln>
        </p:spPr>
      </p:pic>
      <p:grpSp>
        <p:nvGrpSpPr>
          <p:cNvPr id="725" name="Group 725"/>
          <p:cNvGrpSpPr/>
          <p:nvPr/>
        </p:nvGrpSpPr>
        <p:grpSpPr>
          <a:xfrm>
            <a:off x="-36513" y="6443662"/>
            <a:ext cx="9180514" cy="447041"/>
            <a:chOff x="0" y="0"/>
            <a:chExt cx="9180513" cy="447040"/>
          </a:xfrm>
        </p:grpSpPr>
        <p:sp>
          <p:nvSpPr>
            <p:cNvPr id="723" name="Shape 723"/>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724" name="Shape 724"/>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5" invalidUrl="" action="" tgtFrame="" tooltip="" history="1" highlightClick="0" endSnd="0"/>
                </a:rPr>
                <a:t>www.weertenergie.nl</a:t>
              </a:r>
              <a:r>
                <a:t> </a:t>
              </a:r>
            </a:p>
          </p:txBody>
        </p:sp>
      </p:gr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grpSp>
        <p:nvGrpSpPr>
          <p:cNvPr id="167" name="Group 167"/>
          <p:cNvGrpSpPr/>
          <p:nvPr/>
        </p:nvGrpSpPr>
        <p:grpSpPr>
          <a:xfrm>
            <a:off x="2411411" y="0"/>
            <a:ext cx="4464846" cy="1196975"/>
            <a:chOff x="0" y="0"/>
            <a:chExt cx="4464844" cy="1196975"/>
          </a:xfrm>
        </p:grpSpPr>
        <p:sp>
          <p:nvSpPr>
            <p:cNvPr id="165" name="Shape 165"/>
            <p:cNvSpPr/>
            <p:nvPr/>
          </p:nvSpPr>
          <p:spPr>
            <a:xfrm flipH="1">
              <a:off x="0" y="0"/>
              <a:ext cx="4464845"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3200"/>
              </a:pPr>
            </a:p>
          </p:txBody>
        </p:sp>
        <p:sp>
          <p:nvSpPr>
            <p:cNvPr id="166" name="Shape 166"/>
            <p:cNvSpPr/>
            <p:nvPr/>
          </p:nvSpPr>
          <p:spPr>
            <a:xfrm>
              <a:off x="0" y="0"/>
              <a:ext cx="4464845" cy="1031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3200"/>
              </a:lvl1pPr>
            </a:lstStyle>
            <a:p>
              <a:pPr/>
              <a:r>
                <a:t>Ondersteuning Besparing</a:t>
              </a:r>
            </a:p>
          </p:txBody>
        </p:sp>
      </p:grpSp>
      <p:grpSp>
        <p:nvGrpSpPr>
          <p:cNvPr id="170" name="Group 170"/>
          <p:cNvGrpSpPr/>
          <p:nvPr/>
        </p:nvGrpSpPr>
        <p:grpSpPr>
          <a:xfrm>
            <a:off x="-36513" y="6443662"/>
            <a:ext cx="9180514" cy="447041"/>
            <a:chOff x="0" y="0"/>
            <a:chExt cx="9180513" cy="447040"/>
          </a:xfrm>
        </p:grpSpPr>
        <p:sp>
          <p:nvSpPr>
            <p:cNvPr id="168" name="Shape 168"/>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169" name="Shape 169"/>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171" name="Shape 171"/>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172" name="Shape 172"/>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173"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pic>
        <p:nvPicPr>
          <p:cNvPr id="174" name="image3.png"/>
          <p:cNvPicPr>
            <a:picLocks noChangeAspect="1"/>
          </p:cNvPicPr>
          <p:nvPr/>
        </p:nvPicPr>
        <p:blipFill>
          <a:blip r:embed="rId5">
            <a:extLst/>
          </a:blip>
          <a:stretch>
            <a:fillRect/>
          </a:stretch>
        </p:blipFill>
        <p:spPr>
          <a:xfrm>
            <a:off x="7092280" y="0"/>
            <a:ext cx="1872209" cy="1208213"/>
          </a:xfrm>
          <a:prstGeom prst="rect">
            <a:avLst/>
          </a:prstGeom>
          <a:ln w="12700">
            <a:miter lim="400000"/>
          </a:ln>
        </p:spPr>
      </p:pic>
      <p:pic>
        <p:nvPicPr>
          <p:cNvPr id="175" name="image4.jpg" descr="11262635_ml.jpg"/>
          <p:cNvPicPr>
            <a:picLocks noChangeAspect="1"/>
          </p:cNvPicPr>
          <p:nvPr/>
        </p:nvPicPr>
        <p:blipFill>
          <a:blip r:embed="rId6">
            <a:extLst/>
          </a:blip>
          <a:stretch>
            <a:fillRect/>
          </a:stretch>
        </p:blipFill>
        <p:spPr>
          <a:xfrm>
            <a:off x="0" y="1340767"/>
            <a:ext cx="9144000" cy="5153209"/>
          </a:xfrm>
          <a:prstGeom prst="rect">
            <a:avLst/>
          </a:prstGeom>
          <a:ln w="12700">
            <a:miter lim="400000"/>
          </a:ln>
        </p:spPr>
      </p:pic>
      <p:sp>
        <p:nvSpPr>
          <p:cNvPr id="176" name="Shape 176"/>
          <p:cNvSpPr/>
          <p:nvPr/>
        </p:nvSpPr>
        <p:spPr>
          <a:xfrm>
            <a:off x="5220072" y="1628799"/>
            <a:ext cx="3923928" cy="435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pPr>
            <a:r>
              <a:t>  </a:t>
            </a:r>
            <a:r>
              <a:rPr b="1"/>
              <a:t>warmtescans ( zien) </a:t>
            </a:r>
            <a:endParaRPr b="1"/>
          </a:p>
          <a:p>
            <a:pPr>
              <a:buSzPct val="100000"/>
              <a:buFont typeface="Arial"/>
              <a:buChar char="•"/>
              <a:defRPr b="1"/>
            </a:pPr>
            <a:r>
              <a:t>  professionele energieadviseurs</a:t>
            </a:r>
          </a:p>
          <a:p>
            <a:pPr>
              <a:buSzPct val="100000"/>
              <a:buFont typeface="Arial"/>
              <a:buChar char="•"/>
              <a:defRPr b="1"/>
            </a:pPr>
            <a:r>
              <a:t>  lokaal bedrijvenplatform (ABCo DE) </a:t>
            </a:r>
          </a:p>
          <a:p>
            <a:pPr>
              <a:buSzPct val="100000"/>
              <a:buFont typeface="Arial"/>
              <a:buChar char="•"/>
              <a:defRPr b="1"/>
            </a:pPr>
          </a:p>
          <a:p>
            <a:pPr>
              <a:buSzPct val="100000"/>
              <a:buFont typeface="Arial"/>
              <a:buChar char="•"/>
              <a:defRPr b="1"/>
            </a:pPr>
          </a:p>
          <a:p>
            <a:pPr>
              <a:buSzPct val="100000"/>
              <a:buFont typeface="Arial"/>
              <a:buChar char="•"/>
              <a:defRPr b="1"/>
            </a:pPr>
          </a:p>
          <a:p>
            <a:pPr>
              <a:buSzPct val="100000"/>
              <a:buFont typeface="Arial"/>
              <a:buChar char="•"/>
              <a:defRPr b="1"/>
            </a:pPr>
          </a:p>
          <a:p>
            <a:pPr>
              <a:buSzPct val="100000"/>
              <a:buFont typeface="Arial"/>
              <a:buChar char="•"/>
              <a:defRPr b="1"/>
            </a:pPr>
          </a:p>
          <a:p>
            <a:pPr>
              <a:buSzPct val="100000"/>
              <a:buFont typeface="Arial"/>
              <a:buChar char="•"/>
              <a:defRPr b="1"/>
            </a:pPr>
          </a:p>
          <a:p>
            <a:pPr>
              <a:buSzPct val="100000"/>
              <a:buFont typeface="Arial"/>
              <a:buChar char="•"/>
              <a:defRPr b="1"/>
            </a:pPr>
          </a:p>
          <a:p>
            <a:pPr>
              <a:buSzPct val="100000"/>
              <a:buFont typeface="Arial"/>
              <a:buChar char="•"/>
              <a:defRPr b="1"/>
            </a:pPr>
          </a:p>
          <a:p>
            <a:pPr>
              <a:buSzPct val="100000"/>
              <a:buFont typeface="Arial"/>
              <a:buChar char="•"/>
              <a:defRPr b="1"/>
            </a:pPr>
          </a:p>
          <a:p>
            <a:pPr>
              <a:buSzPct val="100000"/>
              <a:buFont typeface="Arial"/>
              <a:buChar char="•"/>
              <a:defRPr b="1"/>
            </a:pPr>
            <a:r>
              <a:t>  energieloket </a:t>
            </a:r>
          </a:p>
          <a:p>
            <a:pPr>
              <a:buSzPct val="100000"/>
              <a:buFont typeface="Arial"/>
              <a:buChar char="•"/>
              <a:defRPr b="1"/>
            </a:pPr>
            <a:r>
              <a:t>  bespaarenergieinlimburg.nl</a:t>
            </a:r>
          </a:p>
          <a:p>
            <a:pPr>
              <a:buSzPct val="100000"/>
              <a:buFont typeface="Arial"/>
              <a:buChar char="•"/>
              <a:defRPr b="1"/>
            </a:pPr>
            <a:r>
              <a:t>  persoonlijk energie plan</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grpSp>
        <p:nvGrpSpPr>
          <p:cNvPr id="181" name="Group 181"/>
          <p:cNvGrpSpPr/>
          <p:nvPr/>
        </p:nvGrpSpPr>
        <p:grpSpPr>
          <a:xfrm>
            <a:off x="2411411" y="0"/>
            <a:ext cx="4464846" cy="1196975"/>
            <a:chOff x="0" y="0"/>
            <a:chExt cx="4464844" cy="1196975"/>
          </a:xfrm>
        </p:grpSpPr>
        <p:sp>
          <p:nvSpPr>
            <p:cNvPr id="179" name="Shape 179"/>
            <p:cNvSpPr/>
            <p:nvPr/>
          </p:nvSpPr>
          <p:spPr>
            <a:xfrm flipH="1">
              <a:off x="0" y="0"/>
              <a:ext cx="4464845"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3200"/>
              </a:pPr>
            </a:p>
          </p:txBody>
        </p:sp>
        <p:sp>
          <p:nvSpPr>
            <p:cNvPr id="180" name="Shape 180"/>
            <p:cNvSpPr/>
            <p:nvPr/>
          </p:nvSpPr>
          <p:spPr>
            <a:xfrm>
              <a:off x="0" y="0"/>
              <a:ext cx="4464845" cy="1031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3200"/>
              </a:lvl1pPr>
            </a:lstStyle>
            <a:p>
              <a:pPr/>
              <a:r>
                <a:t>Lokaal opgewekte energie leveren </a:t>
              </a:r>
            </a:p>
          </p:txBody>
        </p:sp>
      </p:grpSp>
      <p:grpSp>
        <p:nvGrpSpPr>
          <p:cNvPr id="184" name="Group 184"/>
          <p:cNvGrpSpPr/>
          <p:nvPr/>
        </p:nvGrpSpPr>
        <p:grpSpPr>
          <a:xfrm>
            <a:off x="-36513" y="6443662"/>
            <a:ext cx="9180514" cy="447041"/>
            <a:chOff x="0" y="0"/>
            <a:chExt cx="9180513" cy="447040"/>
          </a:xfrm>
        </p:grpSpPr>
        <p:sp>
          <p:nvSpPr>
            <p:cNvPr id="182" name="Shape 182"/>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183" name="Shape 183"/>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185" name="Shape 185"/>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186" name="Shape 186"/>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187"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pic>
        <p:nvPicPr>
          <p:cNvPr id="188" name="image3.png"/>
          <p:cNvPicPr>
            <a:picLocks noChangeAspect="1"/>
          </p:cNvPicPr>
          <p:nvPr/>
        </p:nvPicPr>
        <p:blipFill>
          <a:blip r:embed="rId5">
            <a:extLst/>
          </a:blip>
          <a:stretch>
            <a:fillRect/>
          </a:stretch>
        </p:blipFill>
        <p:spPr>
          <a:xfrm>
            <a:off x="7092280" y="0"/>
            <a:ext cx="1872209" cy="1208213"/>
          </a:xfrm>
          <a:prstGeom prst="rect">
            <a:avLst/>
          </a:prstGeom>
          <a:ln w="12700">
            <a:miter lim="400000"/>
          </a:ln>
        </p:spPr>
      </p:pic>
      <p:pic>
        <p:nvPicPr>
          <p:cNvPr id="189" name="image5.jpg" descr="11262635_ml.jpg"/>
          <p:cNvPicPr>
            <a:picLocks noChangeAspect="1"/>
          </p:cNvPicPr>
          <p:nvPr/>
        </p:nvPicPr>
        <p:blipFill>
          <a:blip r:embed="rId6">
            <a:extLst/>
          </a:blip>
          <a:stretch>
            <a:fillRect/>
          </a:stretch>
        </p:blipFill>
        <p:spPr>
          <a:xfrm>
            <a:off x="0" y="1340767"/>
            <a:ext cx="9144000" cy="5153209"/>
          </a:xfrm>
          <a:prstGeom prst="rect">
            <a:avLst/>
          </a:prstGeom>
          <a:ln w="12700">
            <a:miter lim="400000"/>
          </a:ln>
        </p:spPr>
      </p:pic>
      <p:sp>
        <p:nvSpPr>
          <p:cNvPr id="190" name="Shape 190"/>
          <p:cNvSpPr/>
          <p:nvPr/>
        </p:nvSpPr>
        <p:spPr>
          <a:xfrm>
            <a:off x="395535" y="5517231"/>
            <a:ext cx="7776866"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a:r>
              <a:t>Leveren van lokaal opgewekte duurzame energie door aansluiting bij DE Unie, de nummer 1 op de ranglijst duurzame energieleveranciers</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2"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grpSp>
        <p:nvGrpSpPr>
          <p:cNvPr id="195" name="Group 195"/>
          <p:cNvGrpSpPr/>
          <p:nvPr/>
        </p:nvGrpSpPr>
        <p:grpSpPr>
          <a:xfrm>
            <a:off x="2411411" y="-1"/>
            <a:ext cx="4464846" cy="1196976"/>
            <a:chOff x="0" y="0"/>
            <a:chExt cx="4464844" cy="1196975"/>
          </a:xfrm>
        </p:grpSpPr>
        <p:sp>
          <p:nvSpPr>
            <p:cNvPr id="193" name="Shape 193"/>
            <p:cNvSpPr/>
            <p:nvPr/>
          </p:nvSpPr>
          <p:spPr>
            <a:xfrm flipH="1">
              <a:off x="0" y="0"/>
              <a:ext cx="4464845" cy="1196976"/>
            </a:xfrm>
            <a:prstGeom prst="rect">
              <a:avLst/>
            </a:prstGeom>
            <a:solidFill>
              <a:srgbClr val="5B8F02"/>
            </a:solidFill>
            <a:ln w="12700" cap="flat">
              <a:noFill/>
              <a:miter lim="400000"/>
            </a:ln>
            <a:effectLst/>
          </p:spPr>
          <p:txBody>
            <a:bodyPr wrap="square" lIns="45719" tIns="45719" rIns="45719" bIns="45719" numCol="1" anchor="t">
              <a:noAutofit/>
            </a:bodyPr>
            <a:lstStyle/>
            <a:p>
              <a:pPr algn="ctr">
                <a:defRPr sz="3200"/>
              </a:pPr>
            </a:p>
          </p:txBody>
        </p:sp>
        <p:sp>
          <p:nvSpPr>
            <p:cNvPr id="194" name="Shape 194"/>
            <p:cNvSpPr/>
            <p:nvPr/>
          </p:nvSpPr>
          <p:spPr>
            <a:xfrm>
              <a:off x="0" y="0"/>
              <a:ext cx="4464845" cy="561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3200"/>
              </a:lvl1pPr>
            </a:lstStyle>
            <a:p>
              <a:pPr/>
              <a:r>
                <a:t>WeertEnergie</a:t>
              </a:r>
            </a:p>
          </p:txBody>
        </p:sp>
      </p:grpSp>
      <p:grpSp>
        <p:nvGrpSpPr>
          <p:cNvPr id="198" name="Group 198"/>
          <p:cNvGrpSpPr/>
          <p:nvPr/>
        </p:nvGrpSpPr>
        <p:grpSpPr>
          <a:xfrm>
            <a:off x="-36513" y="6443662"/>
            <a:ext cx="9180514" cy="447041"/>
            <a:chOff x="0" y="0"/>
            <a:chExt cx="9180513" cy="447040"/>
          </a:xfrm>
        </p:grpSpPr>
        <p:sp>
          <p:nvSpPr>
            <p:cNvPr id="196" name="Shape 196"/>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197" name="Shape 197"/>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199" name="Shape 199"/>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200" name="Shape 200"/>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201"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pic>
        <p:nvPicPr>
          <p:cNvPr id="202" name="image3.png"/>
          <p:cNvPicPr>
            <a:picLocks noChangeAspect="1"/>
          </p:cNvPicPr>
          <p:nvPr/>
        </p:nvPicPr>
        <p:blipFill>
          <a:blip r:embed="rId5">
            <a:extLst/>
          </a:blip>
          <a:stretch>
            <a:fillRect/>
          </a:stretch>
        </p:blipFill>
        <p:spPr>
          <a:xfrm>
            <a:off x="7092280" y="0"/>
            <a:ext cx="1872209" cy="1208213"/>
          </a:xfrm>
          <a:prstGeom prst="rect">
            <a:avLst/>
          </a:prstGeom>
          <a:ln w="12700">
            <a:miter lim="400000"/>
          </a:ln>
        </p:spPr>
      </p:pic>
      <p:sp>
        <p:nvSpPr>
          <p:cNvPr id="203" name="Shape 203"/>
          <p:cNvSpPr/>
          <p:nvPr/>
        </p:nvSpPr>
        <p:spPr>
          <a:xfrm>
            <a:off x="3995935" y="1772816"/>
            <a:ext cx="4536506"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a:r>
              <a:t>	</a:t>
            </a:r>
          </a:p>
        </p:txBody>
      </p:sp>
      <p:sp>
        <p:nvSpPr>
          <p:cNvPr id="204" name="Shape 204"/>
          <p:cNvSpPr/>
          <p:nvPr/>
        </p:nvSpPr>
        <p:spPr>
          <a:xfrm>
            <a:off x="3923927" y="1556791"/>
            <a:ext cx="4896546" cy="169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WeertEnergie </a:t>
            </a:r>
            <a:r>
              <a:rPr b="0"/>
              <a:t>heeft nu  meer dan 100 leden en die voeren talloze projecten uit:</a:t>
            </a:r>
            <a:endParaRPr b="0"/>
          </a:p>
          <a:p>
            <a:pPr>
              <a:buSzPct val="100000"/>
              <a:buFont typeface="Arial"/>
              <a:buChar char="•"/>
            </a:pPr>
            <a:r>
              <a:t> Warm Wonen in Weert</a:t>
            </a:r>
          </a:p>
          <a:p>
            <a:pPr>
              <a:buSzPct val="100000"/>
              <a:buFont typeface="Arial"/>
              <a:buChar char="•"/>
            </a:pPr>
            <a:r>
              <a:t> Windpark Weert (langs A2)</a:t>
            </a:r>
          </a:p>
          <a:p>
            <a:pPr>
              <a:buSzPct val="100000"/>
              <a:buFont typeface="Arial"/>
              <a:buChar char="•"/>
            </a:pPr>
            <a:r>
              <a:t> Zonnepark met batterijopslag</a:t>
            </a:r>
          </a:p>
          <a:p>
            <a:pPr/>
            <a:r>
              <a:t> (Altweerterheide)</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6"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sp>
        <p:nvSpPr>
          <p:cNvPr id="207" name="Shape 207"/>
          <p:cNvSpPr/>
          <p:nvPr/>
        </p:nvSpPr>
        <p:spPr>
          <a:xfrm flipV="1" rot="10800000">
            <a:off x="2411413" y="0"/>
            <a:ext cx="6732587" cy="1196975"/>
          </a:xfrm>
          <a:prstGeom prst="rect">
            <a:avLst/>
          </a:prstGeom>
          <a:solidFill>
            <a:srgbClr val="5B8F02"/>
          </a:solidFill>
          <a:ln w="12700">
            <a:miter lim="400000"/>
          </a:ln>
        </p:spPr>
        <p:txBody>
          <a:bodyPr lIns="45719" rIns="45719"/>
          <a:lstStyle/>
          <a:p>
            <a:pPr algn="ctr">
              <a:defRPr sz="4000"/>
            </a:pPr>
          </a:p>
        </p:txBody>
      </p:sp>
      <p:grpSp>
        <p:nvGrpSpPr>
          <p:cNvPr id="210" name="Group 210"/>
          <p:cNvGrpSpPr/>
          <p:nvPr/>
        </p:nvGrpSpPr>
        <p:grpSpPr>
          <a:xfrm>
            <a:off x="-36513" y="6443662"/>
            <a:ext cx="9180514" cy="447041"/>
            <a:chOff x="0" y="0"/>
            <a:chExt cx="9180513" cy="447040"/>
          </a:xfrm>
        </p:grpSpPr>
        <p:sp>
          <p:nvSpPr>
            <p:cNvPr id="208" name="Shape 208"/>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209" name="Shape 209"/>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211" name="Shape 211"/>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212" name="Shape 212"/>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213"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sp>
        <p:nvSpPr>
          <p:cNvPr id="214" name="Shape 214"/>
          <p:cNvSpPr/>
          <p:nvPr/>
        </p:nvSpPr>
        <p:spPr>
          <a:xfrm>
            <a:off x="3851919" y="1556791"/>
            <a:ext cx="4968554" cy="293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WeertEnergie </a:t>
            </a:r>
            <a:r>
              <a:rPr b="0"/>
              <a:t>wil in samenwerking met de inwoners van de wijk Moesel samen met de gemeente Weert de wijk energieneutraal maken, d.w.z. dat de hele wijk zo veel energie opwekt en bespaart dat ze in haar eigen behoefte kan voorzien. </a:t>
            </a:r>
          </a:p>
        </p:txBody>
      </p:sp>
      <p:pic>
        <p:nvPicPr>
          <p:cNvPr id="215" name="image3.png"/>
          <p:cNvPicPr>
            <a:picLocks noChangeAspect="1"/>
          </p:cNvPicPr>
          <p:nvPr/>
        </p:nvPicPr>
        <p:blipFill>
          <a:blip r:embed="rId5">
            <a:extLst/>
          </a:blip>
          <a:stretch>
            <a:fillRect/>
          </a:stretch>
        </p:blipFill>
        <p:spPr>
          <a:xfrm>
            <a:off x="7092280" y="0"/>
            <a:ext cx="1944217" cy="1208213"/>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7" name="image1.jpg" descr="11262635_ml.jpg"/>
          <p:cNvPicPr>
            <a:picLocks noChangeAspect="1"/>
          </p:cNvPicPr>
          <p:nvPr/>
        </p:nvPicPr>
        <p:blipFill>
          <a:blip r:embed="rId2">
            <a:extLst/>
          </a:blip>
          <a:stretch>
            <a:fillRect/>
          </a:stretch>
        </p:blipFill>
        <p:spPr>
          <a:xfrm>
            <a:off x="0" y="1340767"/>
            <a:ext cx="9144000" cy="5112570"/>
          </a:xfrm>
          <a:prstGeom prst="rect">
            <a:avLst/>
          </a:prstGeom>
          <a:ln w="12700">
            <a:miter lim="400000"/>
          </a:ln>
        </p:spPr>
      </p:pic>
      <p:sp>
        <p:nvSpPr>
          <p:cNvPr id="218" name="Shape 218"/>
          <p:cNvSpPr/>
          <p:nvPr/>
        </p:nvSpPr>
        <p:spPr>
          <a:xfrm flipV="1" rot="10800000">
            <a:off x="2411413" y="0"/>
            <a:ext cx="6732587" cy="1196975"/>
          </a:xfrm>
          <a:prstGeom prst="rect">
            <a:avLst/>
          </a:prstGeom>
          <a:solidFill>
            <a:srgbClr val="5B8F02"/>
          </a:solidFill>
          <a:ln w="12700">
            <a:miter lim="400000"/>
          </a:ln>
        </p:spPr>
        <p:txBody>
          <a:bodyPr lIns="45719" rIns="45719"/>
          <a:lstStyle/>
          <a:p>
            <a:pPr algn="ctr">
              <a:defRPr sz="4000"/>
            </a:pPr>
          </a:p>
        </p:txBody>
      </p:sp>
      <p:grpSp>
        <p:nvGrpSpPr>
          <p:cNvPr id="221" name="Group 221"/>
          <p:cNvGrpSpPr/>
          <p:nvPr/>
        </p:nvGrpSpPr>
        <p:grpSpPr>
          <a:xfrm>
            <a:off x="-36513" y="6443662"/>
            <a:ext cx="9180514" cy="447041"/>
            <a:chOff x="0" y="0"/>
            <a:chExt cx="9180513" cy="447040"/>
          </a:xfrm>
        </p:grpSpPr>
        <p:sp>
          <p:nvSpPr>
            <p:cNvPr id="219" name="Shape 219"/>
            <p:cNvSpPr/>
            <p:nvPr/>
          </p:nvSpPr>
          <p:spPr>
            <a:xfrm flipH="1">
              <a:off x="0" y="0"/>
              <a:ext cx="9180514" cy="414338"/>
            </a:xfrm>
            <a:prstGeom prst="rect">
              <a:avLst/>
            </a:prstGeom>
            <a:solidFill>
              <a:srgbClr val="5B8F02"/>
            </a:solidFill>
            <a:ln w="12700" cap="flat">
              <a:noFill/>
              <a:miter lim="400000"/>
            </a:ln>
            <a:effectLst/>
          </p:spPr>
          <p:txBody>
            <a:bodyPr wrap="square" lIns="45719" tIns="45719" rIns="45719" bIns="45719" numCol="1" anchor="t">
              <a:noAutofit/>
            </a:bodyPr>
            <a:lstStyle/>
            <a:p>
              <a:pPr>
                <a:defRPr b="1" sz="2400"/>
              </a:pPr>
            </a:p>
          </p:txBody>
        </p:sp>
        <p:sp>
          <p:nvSpPr>
            <p:cNvPr id="220" name="Shape 220"/>
            <p:cNvSpPr/>
            <p:nvPr/>
          </p:nvSpPr>
          <p:spPr>
            <a:xfrm>
              <a:off x="0" y="0"/>
              <a:ext cx="9180514" cy="4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7">
                <a:defRPr b="1" sz="2400"/>
              </a:pPr>
              <a:r>
                <a:rPr u="sng">
                  <a:solidFill>
                    <a:srgbClr val="0000FF"/>
                  </a:solidFill>
                  <a:uFill>
                    <a:solidFill>
                      <a:srgbClr val="0000FF"/>
                    </a:solidFill>
                  </a:uFill>
                  <a:hlinkClick r:id="rId3" invalidUrl="" action="" tgtFrame="" tooltip="" history="1" highlightClick="0" endSnd="0"/>
                </a:rPr>
                <a:t>www.weertenergie.nl</a:t>
              </a:r>
              <a:r>
                <a:t> </a:t>
              </a:r>
            </a:p>
          </p:txBody>
        </p:sp>
      </p:grpSp>
      <p:sp>
        <p:nvSpPr>
          <p:cNvPr id="222" name="Shape 222"/>
          <p:cNvSpPr/>
          <p:nvPr/>
        </p:nvSpPr>
        <p:spPr>
          <a:xfrm>
            <a:off x="0" y="1196751"/>
            <a:ext cx="9144000" cy="179389"/>
          </a:xfrm>
          <a:prstGeom prst="rect">
            <a:avLst/>
          </a:prstGeom>
          <a:solidFill>
            <a:srgbClr val="8AD002"/>
          </a:solidFill>
          <a:ln w="12700">
            <a:miter lim="400000"/>
          </a:ln>
        </p:spPr>
        <p:txBody>
          <a:bodyPr lIns="45719" rIns="45719"/>
          <a:lstStyle/>
          <a:p>
            <a:pPr/>
          </a:p>
        </p:txBody>
      </p:sp>
      <p:sp>
        <p:nvSpPr>
          <p:cNvPr id="223" name="Shape 223"/>
          <p:cNvSpPr/>
          <p:nvPr/>
        </p:nvSpPr>
        <p:spPr>
          <a:xfrm>
            <a:off x="9036050" y="0"/>
            <a:ext cx="180975" cy="6858000"/>
          </a:xfrm>
          <a:prstGeom prst="rect">
            <a:avLst/>
          </a:prstGeom>
          <a:solidFill>
            <a:srgbClr val="8AD002"/>
          </a:solidFill>
          <a:ln w="12700">
            <a:miter lim="400000"/>
          </a:ln>
        </p:spPr>
        <p:txBody>
          <a:bodyPr lIns="45719" rIns="45719"/>
          <a:lstStyle/>
          <a:p>
            <a:pPr/>
          </a:p>
        </p:txBody>
      </p:sp>
      <p:pic>
        <p:nvPicPr>
          <p:cNvPr id="224" name="image2.png"/>
          <p:cNvPicPr>
            <a:picLocks noChangeAspect="1"/>
          </p:cNvPicPr>
          <p:nvPr/>
        </p:nvPicPr>
        <p:blipFill>
          <a:blip r:embed="rId4">
            <a:extLst/>
          </a:blip>
          <a:stretch>
            <a:fillRect/>
          </a:stretch>
        </p:blipFill>
        <p:spPr>
          <a:xfrm>
            <a:off x="0" y="115887"/>
            <a:ext cx="2268539" cy="998539"/>
          </a:xfrm>
          <a:prstGeom prst="rect">
            <a:avLst/>
          </a:prstGeom>
          <a:ln w="12700">
            <a:miter lim="400000"/>
          </a:ln>
        </p:spPr>
      </p:pic>
      <p:pic>
        <p:nvPicPr>
          <p:cNvPr id="225" name="image3.png"/>
          <p:cNvPicPr>
            <a:picLocks noChangeAspect="1"/>
          </p:cNvPicPr>
          <p:nvPr/>
        </p:nvPicPr>
        <p:blipFill>
          <a:blip r:embed="rId5">
            <a:extLst/>
          </a:blip>
          <a:stretch>
            <a:fillRect/>
          </a:stretch>
        </p:blipFill>
        <p:spPr>
          <a:xfrm>
            <a:off x="7092280" y="0"/>
            <a:ext cx="1944217" cy="1208213"/>
          </a:xfrm>
          <a:prstGeom prst="rect">
            <a:avLst/>
          </a:prstGeom>
          <a:ln w="12700">
            <a:miter lim="400000"/>
          </a:ln>
        </p:spPr>
      </p:pic>
      <p:graphicFrame>
        <p:nvGraphicFramePr>
          <p:cNvPr id="226" name="Table 226"/>
          <p:cNvGraphicFramePr/>
          <p:nvPr/>
        </p:nvGraphicFramePr>
        <p:xfrm>
          <a:off x="3059832" y="1556791"/>
          <a:ext cx="5972176" cy="15841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759280"/>
                <a:gridCol w="3212895"/>
              </a:tblGrid>
              <a:tr h="316835">
                <a:tc>
                  <a:txBody>
                    <a:bodyPr/>
                    <a:lstStyle/>
                    <a:p>
                      <a:pPr algn="l">
                        <a:lnSpc>
                          <a:spcPts val="1700"/>
                        </a:lnSpc>
                        <a:defRPr sz="1800"/>
                      </a:pPr>
                      <a:r>
                        <a:rPr b="1" sz="1600"/>
                        <a:t>Apparaat:</a:t>
                      </a:r>
                    </a:p>
                  </a:txBody>
                  <a:tcPr marL="53992" marR="53992" marT="53992" marB="53992" anchor="t" anchorCtr="0" horzOverflow="overflow">
                    <a:lnL w="12700">
                      <a:miter lim="400000"/>
                    </a:lnL>
                    <a:lnR w="12700">
                      <a:miter lim="400000"/>
                    </a:lnR>
                    <a:lnT w="12700">
                      <a:miter lim="400000"/>
                    </a:lnT>
                    <a:lnB w="12700">
                      <a:miter lim="400000"/>
                    </a:lnB>
                    <a:noFill/>
                  </a:tcPr>
                </a:tc>
                <a:tc>
                  <a:txBody>
                    <a:bodyPr/>
                    <a:lstStyle/>
                    <a:p>
                      <a:pPr algn="l">
                        <a:lnSpc>
                          <a:spcPts val="1700"/>
                        </a:lnSpc>
                        <a:defRPr sz="1800"/>
                      </a:pPr>
                      <a:r>
                        <a:rPr b="1" sz="1600"/>
                        <a:t>Wasdroger</a:t>
                      </a:r>
                    </a:p>
                  </a:txBody>
                  <a:tcPr marL="53992" marR="53992" marT="53992" marB="53992" anchor="t" anchorCtr="0" horzOverflow="overflow">
                    <a:lnL w="12700">
                      <a:miter lim="400000"/>
                    </a:lnL>
                    <a:lnR w="12700">
                      <a:miter lim="400000"/>
                    </a:lnR>
                    <a:lnT w="12700">
                      <a:miter lim="400000"/>
                    </a:lnT>
                    <a:lnB w="12700">
                      <a:miter lim="400000"/>
                    </a:lnB>
                    <a:noFill/>
                  </a:tcPr>
                </a:tc>
              </a:tr>
              <a:tr h="316835">
                <a:tc>
                  <a:txBody>
                    <a:bodyPr/>
                    <a:lstStyle/>
                    <a:p>
                      <a:pPr algn="l">
                        <a:lnSpc>
                          <a:spcPts val="1700"/>
                        </a:lnSpc>
                        <a:defRPr sz="1800"/>
                      </a:pPr>
                      <a:r>
                        <a:rPr b="1" sz="1600"/>
                        <a:t>Energieverbruik per keer:</a:t>
                      </a:r>
                    </a:p>
                  </a:txBody>
                  <a:tcPr marL="53992" marR="53992" marT="53992" marB="53992" anchor="t" anchorCtr="0" horzOverflow="overflow">
                    <a:lnL w="12700">
                      <a:miter lim="400000"/>
                    </a:lnL>
                    <a:lnR w="12700">
                      <a:miter lim="400000"/>
                    </a:lnR>
                    <a:lnT w="12700">
                      <a:miter lim="400000"/>
                    </a:lnT>
                    <a:lnB w="12700">
                      <a:miter lim="400000"/>
                    </a:lnB>
                    <a:noFill/>
                  </a:tcPr>
                </a:tc>
                <a:tc>
                  <a:txBody>
                    <a:bodyPr/>
                    <a:lstStyle/>
                    <a:p>
                      <a:pPr algn="l" defTabSz="457200">
                        <a:lnSpc>
                          <a:spcPts val="1700"/>
                        </a:lnSpc>
                        <a:defRPr sz="1800"/>
                      </a:pPr>
                      <a:r>
                        <a:rPr b="1" sz="1600"/>
                        <a:t>1,5 - 5 kWh</a:t>
                      </a:r>
                    </a:p>
                  </a:txBody>
                  <a:tcPr marL="53992" marR="53992" marT="53992" marB="53992" anchor="t" anchorCtr="0" horzOverflow="overflow">
                    <a:lnL w="12700">
                      <a:miter lim="400000"/>
                    </a:lnL>
                    <a:lnR w="12700">
                      <a:miter lim="400000"/>
                    </a:lnR>
                    <a:lnT w="12700">
                      <a:miter lim="400000"/>
                    </a:lnT>
                    <a:lnB w="12700">
                      <a:miter lim="400000"/>
                    </a:lnB>
                    <a:noFill/>
                  </a:tcPr>
                </a:tc>
              </a:tr>
              <a:tr h="316835">
                <a:tc>
                  <a:txBody>
                    <a:bodyPr/>
                    <a:lstStyle/>
                    <a:p>
                      <a:pPr algn="l">
                        <a:lnSpc>
                          <a:spcPts val="1700"/>
                        </a:lnSpc>
                        <a:defRPr sz="1800"/>
                      </a:pPr>
                      <a:r>
                        <a:rPr b="1" sz="1600"/>
                        <a:t>Gebruik:</a:t>
                      </a:r>
                    </a:p>
                  </a:txBody>
                  <a:tcPr marL="53992" marR="53992" marT="53992" marB="53992" anchor="t" anchorCtr="0" horzOverflow="overflow">
                    <a:lnL w="12700">
                      <a:miter lim="400000"/>
                    </a:lnL>
                    <a:lnR w="12700">
                      <a:miter lim="400000"/>
                    </a:lnR>
                    <a:lnT w="12700">
                      <a:miter lim="400000"/>
                    </a:lnT>
                    <a:lnB w="12700">
                      <a:miter lim="400000"/>
                    </a:lnB>
                    <a:noFill/>
                  </a:tcPr>
                </a:tc>
                <a:tc>
                  <a:txBody>
                    <a:bodyPr/>
                    <a:lstStyle/>
                    <a:p>
                      <a:pPr algn="l" defTabSz="457200">
                        <a:lnSpc>
                          <a:spcPts val="1700"/>
                        </a:lnSpc>
                        <a:defRPr sz="1800"/>
                      </a:pPr>
                      <a:r>
                        <a:rPr b="1" sz="1600"/>
                        <a:t>7 x per week (365 x per jaar)</a:t>
                      </a:r>
                    </a:p>
                  </a:txBody>
                  <a:tcPr marL="53992" marR="53992" marT="53992" marB="53992" anchor="t" anchorCtr="0" horzOverflow="overflow">
                    <a:lnL w="12700">
                      <a:miter lim="400000"/>
                    </a:lnL>
                    <a:lnR w="12700">
                      <a:miter lim="400000"/>
                    </a:lnR>
                    <a:lnT w="12700">
                      <a:miter lim="400000"/>
                    </a:lnT>
                    <a:lnB w="12700">
                      <a:miter lim="400000"/>
                    </a:lnB>
                    <a:noFill/>
                  </a:tcPr>
                </a:tc>
              </a:tr>
              <a:tr h="316835">
                <a:tc>
                  <a:txBody>
                    <a:bodyPr/>
                    <a:lstStyle/>
                    <a:p>
                      <a:pPr algn="l">
                        <a:lnSpc>
                          <a:spcPts val="1700"/>
                        </a:lnSpc>
                        <a:defRPr sz="1800"/>
                      </a:pPr>
                      <a:r>
                        <a:rPr b="1" sz="1600"/>
                        <a:t>Energieverbruik per jaar:</a:t>
                      </a:r>
                    </a:p>
                  </a:txBody>
                  <a:tcPr marL="53992" marR="53992" marT="53992" marB="53992" anchor="t" anchorCtr="0" horzOverflow="overflow">
                    <a:lnL w="12700">
                      <a:miter lim="400000"/>
                    </a:lnL>
                    <a:lnR w="12700">
                      <a:miter lim="400000"/>
                    </a:lnR>
                    <a:lnT w="12700">
                      <a:miter lim="400000"/>
                    </a:lnT>
                    <a:lnB w="12700">
                      <a:miter lim="400000"/>
                    </a:lnB>
                    <a:noFill/>
                  </a:tcPr>
                </a:tc>
                <a:tc>
                  <a:txBody>
                    <a:bodyPr/>
                    <a:lstStyle/>
                    <a:p>
                      <a:pPr algn="l" defTabSz="457200">
                        <a:lnSpc>
                          <a:spcPts val="1700"/>
                        </a:lnSpc>
                        <a:defRPr sz="1800"/>
                      </a:pPr>
                      <a:r>
                        <a:rPr b="1" sz="1600"/>
                        <a:t>455 – 1.438kWh</a:t>
                      </a:r>
                    </a:p>
                  </a:txBody>
                  <a:tcPr marL="53992" marR="53992" marT="53992" marB="53992" anchor="t" anchorCtr="0" horzOverflow="overflow">
                    <a:lnL w="12700">
                      <a:miter lim="400000"/>
                    </a:lnL>
                    <a:lnR w="12700">
                      <a:miter lim="400000"/>
                    </a:lnR>
                    <a:lnT w="12700">
                      <a:miter lim="400000"/>
                    </a:lnT>
                    <a:lnB w="12700">
                      <a:miter lim="400000"/>
                    </a:lnB>
                    <a:noFill/>
                  </a:tcPr>
                </a:tc>
              </a:tr>
              <a:tr h="316835">
                <a:tc>
                  <a:txBody>
                    <a:bodyPr/>
                    <a:lstStyle/>
                    <a:p>
                      <a:pPr algn="l">
                        <a:lnSpc>
                          <a:spcPts val="1700"/>
                        </a:lnSpc>
                        <a:defRPr sz="1800"/>
                      </a:pPr>
                      <a:r>
                        <a:rPr b="1" sz="1600"/>
                        <a:t>Kosten per jaar:</a:t>
                      </a:r>
                    </a:p>
                  </a:txBody>
                  <a:tcPr marL="53992" marR="53992" marT="53992" marB="53992" anchor="t" anchorCtr="0" horzOverflow="overflow">
                    <a:lnL w="12700">
                      <a:miter lim="400000"/>
                    </a:lnL>
                    <a:lnR w="12700">
                      <a:miter lim="400000"/>
                    </a:lnR>
                    <a:lnT w="12700">
                      <a:miter lim="400000"/>
                    </a:lnT>
                    <a:lnB w="12700">
                      <a:miter lim="400000"/>
                    </a:lnB>
                    <a:noFill/>
                  </a:tcPr>
                </a:tc>
                <a:tc>
                  <a:txBody>
                    <a:bodyPr/>
                    <a:lstStyle/>
                    <a:p>
                      <a:pPr algn="l">
                        <a:lnSpc>
                          <a:spcPts val="1700"/>
                        </a:lnSpc>
                        <a:defRPr sz="1800"/>
                      </a:pPr>
                      <a:r>
                        <a:rPr b="1" sz="1600"/>
                        <a:t>€ 91 - € 288</a:t>
                      </a:r>
                    </a:p>
                  </a:txBody>
                  <a:tcPr marL="53992" marR="53992" marT="53992" marB="53992" anchor="t" anchorCtr="0" horzOverflow="overflow">
                    <a:lnL w="12700">
                      <a:miter lim="400000"/>
                    </a:lnL>
                    <a:lnR w="12700">
                      <a:miter lim="400000"/>
                    </a:lnR>
                    <a:lnT w="12700">
                      <a:miter lim="400000"/>
                    </a:lnT>
                    <a:lnB w="12700">
                      <a:miter lim="400000"/>
                    </a:lnB>
                    <a:noFill/>
                  </a:tcPr>
                </a:tc>
              </a:tr>
            </a:tbl>
          </a:graphicData>
        </a:graphic>
      </p:graphicFrame>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Office-thema">
  <a:themeElements>
    <a:clrScheme name="Office-th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thema">
      <a:majorFont>
        <a:latin typeface="Helvetica"/>
        <a:ea typeface="Helvetica"/>
        <a:cs typeface="Helvetica"/>
      </a:majorFont>
      <a:minorFont>
        <a:latin typeface="Calibri"/>
        <a:ea typeface="Calibri"/>
        <a:cs typeface="Calibri"/>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thema">
  <a:themeElements>
    <a:clrScheme name="Office-th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thema">
      <a:majorFont>
        <a:latin typeface="Helvetica"/>
        <a:ea typeface="Helvetica"/>
        <a:cs typeface="Helvetica"/>
      </a:majorFont>
      <a:minorFont>
        <a:latin typeface="Calibri"/>
        <a:ea typeface="Calibri"/>
        <a:cs typeface="Calibri"/>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